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slide" Target="slides/slide39.xml"/><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46" Type="http://schemas.openxmlformats.org/officeDocument/2006/relationships/slide" Target="slides/slide41.xml"/><Relationship Id="rId23" Type="http://schemas.openxmlformats.org/officeDocument/2006/relationships/slide" Target="slides/slide18.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slide" Target="slides/slide43.xml"/><Relationship Id="rId25" Type="http://schemas.openxmlformats.org/officeDocument/2006/relationships/slide" Target="slides/slide20.xml"/><Relationship Id="rId47" Type="http://schemas.openxmlformats.org/officeDocument/2006/relationships/slide" Target="slides/slide42.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gif>
</file>

<file path=ppt/media/image38.gif>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f79c5afe3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g1f79c5afe38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f79c5afe38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f79c5afe38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f79c5afe38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f79c5afe38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f79c5afe38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f79c5afe38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f79c5afe38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f79c5afe38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f79c5afe38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f79c5afe38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f79c5afe38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f79c5afe38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the potential questions worth pursuing. Do you want us to see something like this?</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f79c5afe38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f79c5afe38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f79c5afe38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1f79c5afe38_1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f79c5afe38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f79c5afe38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f79c5afe38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f79c5afe38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79e33c34008c700d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9e33c34008c700d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79c5afe38_1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79c5afe38_1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f79c5afe38_1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79c5afe38_1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f79c5afe38_1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f79c5afe38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f79c5afe38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f79c5afe38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f79c5afe38_1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f79c5afe38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f79c5afe38_1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f79c5afe38_1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f79c5afe38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f79c5afe38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f79c5afe38_1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1f79c5afe38_1_1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ca42d5b4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ca42d5b4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ca42d5b4a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ca42d5b4a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f79c5afe38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f79c5afe38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ca42d5b4a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ca42d5b4a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f7e6a808d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f7e6a808d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7e6a808d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7e6a808d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f79c5afe38_1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f79c5afe38_1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f79c5afe38_1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79c5afe38_1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f79c5afe38_1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f79c5afe38_1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cfd686c8a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cfd686c8a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cfae1ef20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cfae1ef20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cfae1ef205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cfae1ef205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79e33c34008c700d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79e33c34008c700d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f79c5afe38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f79c5afe38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79e33c34008c700d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79e33c34008c700d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79e33c34008c700d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79e33c34008c700d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f79c5afe38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g1f79c5afe38_1_1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f7e6a808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f7e6a808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f79c5afe38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f79c5afe38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f79c5afe38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f79c5afe38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f79c5afe38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f79c5afe38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f79c5afe38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f79c5afe38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f79c5afe38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f79c5afe38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hyperlink" Target="https://www.unitedstateszipcodes.or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8.gif"/><Relationship Id="rId4" Type="http://schemas.openxmlformats.org/officeDocument/2006/relationships/image" Target="../media/image37.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drive.google.com/file/d/1vTZ51_nHKRsyDAvzrp6tap6nWapvYHdh/view" TargetMode="External"/><Relationship Id="rId4" Type="http://schemas.openxmlformats.org/officeDocument/2006/relationships/image" Target="../media/image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www.unitedstateszipcodes.org/"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9.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5.png"/><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1.png"/><Relationship Id="rId4" Type="http://schemas.openxmlformats.org/officeDocument/2006/relationships/image" Target="../media/image20.png"/><Relationship Id="rId5" Type="http://schemas.openxmlformats.org/officeDocument/2006/relationships/image" Target="../media/image2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2.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7.png"/><Relationship Id="rId4" Type="http://schemas.openxmlformats.org/officeDocument/2006/relationships/image" Target="../media/image18.png"/><Relationship Id="rId5" Type="http://schemas.openxmlformats.org/officeDocument/2006/relationships/image" Target="../media/image3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3.png"/><Relationship Id="rId4" Type="http://schemas.openxmlformats.org/officeDocument/2006/relationships/image" Target="../media/image30.png"/><Relationship Id="rId5" Type="http://schemas.openxmlformats.org/officeDocument/2006/relationships/image" Target="../media/image2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data.boston.gov/dataset/311-service-requests"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hyperlink" Target="https://dev.meteostat.net/python/#installation"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hyperlink" Target="https://www.macrotrends.net/global-metrics/cities/22939/boston/population" TargetMode="External"/><Relationship Id="rId5"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4700">
                <a:latin typeface="Avenir"/>
                <a:ea typeface="Avenir"/>
                <a:cs typeface="Avenir"/>
                <a:sym typeface="Avenir"/>
              </a:rPr>
              <a:t>Final</a:t>
            </a:r>
            <a:r>
              <a:rPr lang="en" sz="4700">
                <a:latin typeface="Avenir"/>
                <a:ea typeface="Avenir"/>
                <a:cs typeface="Avenir"/>
                <a:sym typeface="Avenir"/>
              </a:rPr>
              <a:t> Report</a:t>
            </a:r>
            <a:r>
              <a:rPr lang="en" sz="4700">
                <a:solidFill>
                  <a:srgbClr val="000000"/>
                </a:solidFill>
                <a:latin typeface="Avenir"/>
                <a:ea typeface="Avenir"/>
                <a:cs typeface="Avenir"/>
                <a:sym typeface="Avenir"/>
              </a:rPr>
              <a:t> - Team C</a:t>
            </a:r>
            <a:endParaRPr sz="4700">
              <a:solidFill>
                <a:srgbClr val="000000"/>
              </a:solidFill>
              <a:latin typeface="Avenir"/>
              <a:ea typeface="Avenir"/>
              <a:cs typeface="Avenir"/>
              <a:sym typeface="Avenir"/>
            </a:endParaRPr>
          </a:p>
        </p:txBody>
      </p:sp>
      <p:sp>
        <p:nvSpPr>
          <p:cNvPr id="55" name="Google Shape;55;p13"/>
          <p:cNvSpPr txBox="1"/>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80000"/>
              </a:lnSpc>
              <a:spcBef>
                <a:spcPts val="0"/>
              </a:spcBef>
              <a:spcAft>
                <a:spcPts val="0"/>
              </a:spcAft>
              <a:buSzPts val="935"/>
              <a:buNone/>
            </a:pPr>
            <a:r>
              <a:rPr lang="en" sz="2300">
                <a:solidFill>
                  <a:srgbClr val="595959"/>
                </a:solidFill>
                <a:latin typeface="Avenir"/>
                <a:ea typeface="Avenir"/>
                <a:cs typeface="Avenir"/>
                <a:sym typeface="Avenir"/>
              </a:rPr>
              <a:t>Eric Gaudreau, Raghu Nema,</a:t>
            </a:r>
            <a:r>
              <a:rPr lang="en" sz="2300">
                <a:solidFill>
                  <a:srgbClr val="595959"/>
                </a:solidFill>
                <a:latin typeface="Avenir"/>
                <a:ea typeface="Avenir"/>
                <a:cs typeface="Avenir"/>
                <a:sym typeface="Avenir"/>
              </a:rPr>
              <a:t> Mariano Amaya, Sam Dvorin,</a:t>
            </a:r>
            <a:r>
              <a:rPr lang="en" sz="2300">
                <a:solidFill>
                  <a:srgbClr val="595959"/>
                </a:solidFill>
                <a:latin typeface="Avenir"/>
                <a:ea typeface="Avenir"/>
                <a:cs typeface="Avenir"/>
                <a:sym typeface="Avenir"/>
              </a:rPr>
              <a:t> Shangyuan Chen</a:t>
            </a:r>
            <a:endParaRPr sz="2300">
              <a:solidFill>
                <a:srgbClr val="595959"/>
              </a:solidFill>
              <a:latin typeface="Avenir"/>
              <a:ea typeface="Avenir"/>
              <a:cs typeface="Avenir"/>
              <a:sym typeface="Aveni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2"/>
          <p:cNvPicPr preferRelativeResize="0"/>
          <p:nvPr/>
        </p:nvPicPr>
        <p:blipFill>
          <a:blip r:embed="rId3">
            <a:alphaModFix/>
          </a:blip>
          <a:stretch>
            <a:fillRect/>
          </a:stretch>
        </p:blipFill>
        <p:spPr>
          <a:xfrm>
            <a:off x="0" y="180600"/>
            <a:ext cx="4627125" cy="2776275"/>
          </a:xfrm>
          <a:prstGeom prst="rect">
            <a:avLst/>
          </a:prstGeom>
          <a:noFill/>
          <a:ln>
            <a:noFill/>
          </a:ln>
        </p:spPr>
      </p:pic>
      <p:sp>
        <p:nvSpPr>
          <p:cNvPr id="114" name="Google Shape;114;p22"/>
          <p:cNvSpPr txBox="1"/>
          <p:nvPr/>
        </p:nvSpPr>
        <p:spPr>
          <a:xfrm>
            <a:off x="114275" y="3055550"/>
            <a:ext cx="2434500" cy="194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chemeClr val="dk1"/>
                </a:solidFill>
                <a:latin typeface="Avenir"/>
                <a:ea typeface="Avenir"/>
                <a:cs typeface="Avenir"/>
                <a:sym typeface="Avenir"/>
              </a:rPr>
              <a:t>TRENDS</a:t>
            </a:r>
            <a:r>
              <a:rPr lang="en" sz="1800">
                <a:solidFill>
                  <a:schemeClr val="dk1"/>
                </a:solidFill>
                <a:latin typeface="Avenir"/>
                <a:ea typeface="Avenir"/>
                <a:cs typeface="Avenir"/>
                <a:sym typeface="Avenir"/>
              </a:rPr>
              <a:t>:</a:t>
            </a:r>
            <a:endParaRPr sz="1800">
              <a:solidFill>
                <a:schemeClr val="dk1"/>
              </a:solidFill>
              <a:latin typeface="Avenir"/>
              <a:ea typeface="Avenir"/>
              <a:cs typeface="Avenir"/>
              <a:sym typeface="Avenir"/>
            </a:endParaRPr>
          </a:p>
          <a:p>
            <a:pPr indent="-342900" lvl="0" marL="457200" rtl="0" algn="l">
              <a:spcBef>
                <a:spcPts val="0"/>
              </a:spcBef>
              <a:spcAft>
                <a:spcPts val="0"/>
              </a:spcAft>
              <a:buClr>
                <a:schemeClr val="dk1"/>
              </a:buClr>
              <a:buSzPts val="1800"/>
              <a:buFont typeface="Avenir"/>
              <a:buChar char="●"/>
            </a:pPr>
            <a:r>
              <a:rPr lang="en" sz="1800">
                <a:solidFill>
                  <a:schemeClr val="dk1"/>
                </a:solidFill>
                <a:latin typeface="Avenir"/>
                <a:ea typeface="Avenir"/>
                <a:cs typeface="Avenir"/>
                <a:sym typeface="Avenir"/>
              </a:rPr>
              <a:t>There is a peak in the amount of animal reports during the summer months</a:t>
            </a:r>
            <a:endParaRPr sz="1800">
              <a:solidFill>
                <a:schemeClr val="dk1"/>
              </a:solidFill>
              <a:latin typeface="Avenir"/>
              <a:ea typeface="Avenir"/>
              <a:cs typeface="Avenir"/>
              <a:sym typeface="Avenir"/>
            </a:endParaRPr>
          </a:p>
        </p:txBody>
      </p:sp>
      <p:sp>
        <p:nvSpPr>
          <p:cNvPr id="115" name="Google Shape;115;p22"/>
          <p:cNvSpPr txBox="1"/>
          <p:nvPr/>
        </p:nvSpPr>
        <p:spPr>
          <a:xfrm>
            <a:off x="2639225" y="2884075"/>
            <a:ext cx="6333300" cy="225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u="sng">
                <a:solidFill>
                  <a:schemeClr val="dk1"/>
                </a:solidFill>
                <a:latin typeface="Avenir"/>
                <a:ea typeface="Avenir"/>
                <a:cs typeface="Avenir"/>
                <a:sym typeface="Avenir"/>
              </a:rPr>
              <a:t>ANALYSIS:</a:t>
            </a:r>
            <a:r>
              <a:rPr lang="en" sz="1200">
                <a:solidFill>
                  <a:schemeClr val="dk1"/>
                </a:solidFill>
                <a:latin typeface="Avenir"/>
                <a:ea typeface="Avenir"/>
                <a:cs typeface="Avenir"/>
                <a:sym typeface="Avenir"/>
              </a:rPr>
              <a:t> </a:t>
            </a:r>
            <a:endParaRPr sz="1200">
              <a:solidFill>
                <a:schemeClr val="dk1"/>
              </a:solidFill>
              <a:latin typeface="Avenir"/>
              <a:ea typeface="Avenir"/>
              <a:cs typeface="Avenir"/>
              <a:sym typeface="Avenir"/>
            </a:endParaRPr>
          </a:p>
          <a:p>
            <a:pPr indent="-311150" lvl="0" marL="457200" rtl="0" algn="l">
              <a:lnSpc>
                <a:spcPct val="115000"/>
              </a:lnSpc>
              <a:spcBef>
                <a:spcPts val="1200"/>
              </a:spcBef>
              <a:spcAft>
                <a:spcPts val="0"/>
              </a:spcAft>
              <a:buClr>
                <a:schemeClr val="dk1"/>
              </a:buClr>
              <a:buSzPts val="1300"/>
              <a:buFont typeface="Avenir"/>
              <a:buChar char="●"/>
            </a:pPr>
            <a:r>
              <a:rPr lang="en" sz="1500">
                <a:solidFill>
                  <a:schemeClr val="dk1"/>
                </a:solidFill>
                <a:latin typeface="Avenir"/>
                <a:ea typeface="Avenir"/>
                <a:cs typeface="Avenir"/>
                <a:sym typeface="Avenir"/>
              </a:rPr>
              <a:t>Increased human outdoor activity, longer days, warmer weather may lead to more sightings </a:t>
            </a:r>
            <a:endParaRPr sz="1500">
              <a:solidFill>
                <a:schemeClr val="dk1"/>
              </a:solidFill>
              <a:latin typeface="Avenir"/>
              <a:ea typeface="Avenir"/>
              <a:cs typeface="Avenir"/>
              <a:sym typeface="Avenir"/>
            </a:endParaRPr>
          </a:p>
          <a:p>
            <a:pPr indent="-311150" lvl="0" marL="457200" rtl="0" algn="l">
              <a:lnSpc>
                <a:spcPct val="115000"/>
              </a:lnSpc>
              <a:spcBef>
                <a:spcPts val="0"/>
              </a:spcBef>
              <a:spcAft>
                <a:spcPts val="0"/>
              </a:spcAft>
              <a:buClr>
                <a:schemeClr val="dk1"/>
              </a:buClr>
              <a:buSzPts val="1300"/>
              <a:buFont typeface="Avenir"/>
              <a:buChar char="●"/>
            </a:pPr>
            <a:r>
              <a:rPr lang="en" sz="1500">
                <a:solidFill>
                  <a:schemeClr val="dk1"/>
                </a:solidFill>
                <a:latin typeface="Avenir"/>
                <a:ea typeface="Avenir"/>
                <a:cs typeface="Avenir"/>
                <a:sym typeface="Avenir"/>
              </a:rPr>
              <a:t>Animals may exhibit heightened activity levels during the summer, such as breeding or foraging behaviors, causing encounters with humans. </a:t>
            </a:r>
            <a:endParaRPr sz="1300">
              <a:solidFill>
                <a:schemeClr val="dk1"/>
              </a:solidFill>
              <a:latin typeface="Avenir"/>
              <a:ea typeface="Avenir"/>
              <a:cs typeface="Avenir"/>
              <a:sym typeface="Avenir"/>
            </a:endParaRPr>
          </a:p>
        </p:txBody>
      </p:sp>
      <p:pic>
        <p:nvPicPr>
          <p:cNvPr id="116" name="Google Shape;116;p22"/>
          <p:cNvPicPr preferRelativeResize="0"/>
          <p:nvPr/>
        </p:nvPicPr>
        <p:blipFill>
          <a:blip r:embed="rId4">
            <a:alphaModFix/>
          </a:blip>
          <a:stretch>
            <a:fillRect/>
          </a:stretch>
        </p:blipFill>
        <p:spPr>
          <a:xfrm>
            <a:off x="4754950" y="180600"/>
            <a:ext cx="4309050" cy="258540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nvSpPr>
        <p:spPr>
          <a:xfrm>
            <a:off x="6058500" y="136800"/>
            <a:ext cx="3085500" cy="48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u="sng">
                <a:solidFill>
                  <a:schemeClr val="dk1"/>
                </a:solidFill>
                <a:latin typeface="Avenir"/>
                <a:ea typeface="Avenir"/>
                <a:cs typeface="Avenir"/>
                <a:sym typeface="Avenir"/>
              </a:rPr>
              <a:t>TRENDS: </a:t>
            </a:r>
            <a:endParaRPr sz="1600" u="sng">
              <a:solidFill>
                <a:schemeClr val="dk1"/>
              </a:solidFill>
              <a:latin typeface="Avenir"/>
              <a:ea typeface="Avenir"/>
              <a:cs typeface="Avenir"/>
              <a:sym typeface="Avenir"/>
            </a:endParaRPr>
          </a:p>
          <a:p>
            <a:pPr indent="-304800" lvl="0" marL="457200" rtl="0" algn="l">
              <a:spcBef>
                <a:spcPts val="0"/>
              </a:spcBef>
              <a:spcAft>
                <a:spcPts val="0"/>
              </a:spcAft>
              <a:buClr>
                <a:schemeClr val="dk1"/>
              </a:buClr>
              <a:buSzPts val="1200"/>
              <a:buFont typeface="Avenir"/>
              <a:buChar char="●"/>
            </a:pPr>
            <a:r>
              <a:rPr lang="en" sz="1200">
                <a:solidFill>
                  <a:schemeClr val="dk1"/>
                </a:solidFill>
                <a:latin typeface="Avenir"/>
                <a:ea typeface="Avenir"/>
                <a:cs typeface="Avenir"/>
                <a:sym typeface="Avenir"/>
              </a:rPr>
              <a:t>Warmer months typically have an increase in complaints. </a:t>
            </a:r>
            <a:endParaRPr sz="1200">
              <a:solidFill>
                <a:schemeClr val="dk1"/>
              </a:solidFill>
              <a:latin typeface="Avenir"/>
              <a:ea typeface="Avenir"/>
              <a:cs typeface="Avenir"/>
              <a:sym typeface="Avenir"/>
            </a:endParaRPr>
          </a:p>
          <a:p>
            <a:pPr indent="0" lvl="0" marL="457200" rtl="0" algn="l">
              <a:spcBef>
                <a:spcPts val="0"/>
              </a:spcBef>
              <a:spcAft>
                <a:spcPts val="0"/>
              </a:spcAft>
              <a:buNone/>
            </a:pPr>
            <a:r>
              <a:t/>
            </a:r>
            <a:endParaRPr sz="1200">
              <a:solidFill>
                <a:schemeClr val="dk1"/>
              </a:solidFill>
              <a:latin typeface="Avenir"/>
              <a:ea typeface="Avenir"/>
              <a:cs typeface="Avenir"/>
              <a:sym typeface="Avenir"/>
            </a:endParaRPr>
          </a:p>
          <a:p>
            <a:pPr indent="-304800" lvl="0" marL="457200" rtl="0" algn="l">
              <a:spcBef>
                <a:spcPts val="0"/>
              </a:spcBef>
              <a:spcAft>
                <a:spcPts val="0"/>
              </a:spcAft>
              <a:buClr>
                <a:schemeClr val="dk1"/>
              </a:buClr>
              <a:buSzPts val="1200"/>
              <a:buFont typeface="Avenir"/>
              <a:buChar char="●"/>
            </a:pPr>
            <a:r>
              <a:rPr lang="en" sz="1200">
                <a:solidFill>
                  <a:schemeClr val="dk1"/>
                </a:solidFill>
                <a:latin typeface="Avenir"/>
                <a:ea typeface="Avenir"/>
                <a:cs typeface="Avenir"/>
                <a:sym typeface="Avenir"/>
              </a:rPr>
              <a:t>Significant decrease from July to December could be due to colder weather, which could lead to a reduction in animal activity and consequently fewer complaints.</a:t>
            </a:r>
            <a:endParaRPr sz="1200">
              <a:solidFill>
                <a:schemeClr val="dk1"/>
              </a:solidFill>
              <a:latin typeface="Avenir"/>
              <a:ea typeface="Avenir"/>
              <a:cs typeface="Avenir"/>
              <a:sym typeface="Avenir"/>
            </a:endParaRPr>
          </a:p>
          <a:p>
            <a:pPr indent="0" lvl="0" marL="457200" rtl="0" algn="l">
              <a:spcBef>
                <a:spcPts val="0"/>
              </a:spcBef>
              <a:spcAft>
                <a:spcPts val="0"/>
              </a:spcAft>
              <a:buNone/>
            </a:pPr>
            <a:r>
              <a:rPr lang="en" sz="1200">
                <a:solidFill>
                  <a:schemeClr val="dk1"/>
                </a:solidFill>
                <a:latin typeface="Avenir"/>
                <a:ea typeface="Avenir"/>
                <a:cs typeface="Avenir"/>
                <a:sym typeface="Avenir"/>
              </a:rPr>
              <a:t> </a:t>
            </a:r>
            <a:endParaRPr sz="1200">
              <a:solidFill>
                <a:schemeClr val="dk1"/>
              </a:solidFill>
              <a:latin typeface="Avenir"/>
              <a:ea typeface="Avenir"/>
              <a:cs typeface="Avenir"/>
              <a:sym typeface="Avenir"/>
            </a:endParaRPr>
          </a:p>
          <a:p>
            <a:pPr indent="-304800" lvl="0" marL="457200" rtl="0" algn="l">
              <a:spcBef>
                <a:spcPts val="0"/>
              </a:spcBef>
              <a:spcAft>
                <a:spcPts val="0"/>
              </a:spcAft>
              <a:buClr>
                <a:schemeClr val="dk1"/>
              </a:buClr>
              <a:buSzPts val="1200"/>
              <a:buFont typeface="Avenir"/>
              <a:buChar char="●"/>
            </a:pPr>
            <a:r>
              <a:rPr lang="en" sz="1200">
                <a:solidFill>
                  <a:schemeClr val="dk1"/>
                </a:solidFill>
                <a:latin typeface="Avenir"/>
                <a:ea typeface="Avenir"/>
                <a:cs typeface="Avenir"/>
                <a:sym typeface="Avenir"/>
              </a:rPr>
              <a:t>An increase in the request counts from the 2023 data compared to 2022, which could suggest an increase in public awareness campaigns.</a:t>
            </a:r>
            <a:endParaRPr sz="1200">
              <a:solidFill>
                <a:schemeClr val="dk1"/>
              </a:solidFill>
              <a:latin typeface="Avenir"/>
              <a:ea typeface="Avenir"/>
              <a:cs typeface="Avenir"/>
              <a:sym typeface="Avenir"/>
            </a:endParaRPr>
          </a:p>
        </p:txBody>
      </p:sp>
      <p:sp>
        <p:nvSpPr>
          <p:cNvPr id="122" name="Google Shape;122;p23"/>
          <p:cNvSpPr txBox="1"/>
          <p:nvPr/>
        </p:nvSpPr>
        <p:spPr>
          <a:xfrm>
            <a:off x="104525" y="3669025"/>
            <a:ext cx="8839500" cy="10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u="sng">
                <a:solidFill>
                  <a:schemeClr val="dk1"/>
                </a:solidFill>
                <a:latin typeface="Avenir"/>
                <a:ea typeface="Avenir"/>
                <a:cs typeface="Avenir"/>
                <a:sym typeface="Avenir"/>
              </a:rPr>
              <a:t>ANALYSIS:</a:t>
            </a:r>
            <a:r>
              <a:rPr lang="en" sz="1700">
                <a:solidFill>
                  <a:schemeClr val="dk1"/>
                </a:solidFill>
                <a:latin typeface="Avenir"/>
                <a:ea typeface="Avenir"/>
                <a:cs typeface="Avenir"/>
                <a:sym typeface="Avenir"/>
              </a:rPr>
              <a:t> </a:t>
            </a:r>
            <a:endParaRPr sz="1700">
              <a:solidFill>
                <a:schemeClr val="dk1"/>
              </a:solidFill>
              <a:latin typeface="Avenir"/>
              <a:ea typeface="Avenir"/>
              <a:cs typeface="Avenir"/>
              <a:sym typeface="Avenir"/>
            </a:endParaRPr>
          </a:p>
          <a:p>
            <a:pPr indent="-311150" lvl="0" marL="457200" rtl="0" algn="l">
              <a:spcBef>
                <a:spcPts val="0"/>
              </a:spcBef>
              <a:spcAft>
                <a:spcPts val="0"/>
              </a:spcAft>
              <a:buClr>
                <a:schemeClr val="dk1"/>
              </a:buClr>
              <a:buSzPts val="1300"/>
              <a:buFont typeface="Avenir"/>
              <a:buChar char="●"/>
            </a:pPr>
            <a:r>
              <a:rPr lang="en" sz="1300">
                <a:solidFill>
                  <a:schemeClr val="dk1"/>
                </a:solidFill>
                <a:latin typeface="Avenir"/>
                <a:ea typeface="Avenir"/>
                <a:cs typeface="Avenir"/>
                <a:sym typeface="Avenir"/>
              </a:rPr>
              <a:t>It would be beneficial to examine any concurrent events such as like new city initiatives, or demographic changes. </a:t>
            </a:r>
            <a:endParaRPr sz="1300">
              <a:solidFill>
                <a:schemeClr val="dk1"/>
              </a:solidFill>
              <a:latin typeface="Avenir"/>
              <a:ea typeface="Avenir"/>
              <a:cs typeface="Avenir"/>
              <a:sym typeface="Avenir"/>
            </a:endParaRPr>
          </a:p>
          <a:p>
            <a:pPr indent="-311150" lvl="0" marL="457200" rtl="0" algn="l">
              <a:spcBef>
                <a:spcPts val="0"/>
              </a:spcBef>
              <a:spcAft>
                <a:spcPts val="0"/>
              </a:spcAft>
              <a:buClr>
                <a:schemeClr val="dk1"/>
              </a:buClr>
              <a:buSzPts val="1300"/>
              <a:buFont typeface="Avenir"/>
              <a:buChar char="●"/>
            </a:pPr>
            <a:r>
              <a:rPr lang="en" sz="1300">
                <a:solidFill>
                  <a:schemeClr val="dk1"/>
                </a:solidFill>
                <a:latin typeface="Avenir"/>
                <a:ea typeface="Avenir"/>
                <a:cs typeface="Avenir"/>
                <a:sym typeface="Avenir"/>
              </a:rPr>
              <a:t>Correlating the data with weather patterns, geographic information, or city events could provide more insights into the causes of the trends. </a:t>
            </a:r>
            <a:endParaRPr sz="1300">
              <a:solidFill>
                <a:schemeClr val="dk1"/>
              </a:solidFill>
              <a:latin typeface="Avenir"/>
              <a:ea typeface="Avenir"/>
              <a:cs typeface="Avenir"/>
              <a:sym typeface="Avenir"/>
            </a:endParaRPr>
          </a:p>
          <a:p>
            <a:pPr indent="0" lvl="0" marL="0" rtl="0" algn="l">
              <a:spcBef>
                <a:spcPts val="0"/>
              </a:spcBef>
              <a:spcAft>
                <a:spcPts val="0"/>
              </a:spcAft>
              <a:buNone/>
            </a:pPr>
            <a:r>
              <a:t/>
            </a:r>
            <a:endParaRPr sz="1200">
              <a:solidFill>
                <a:schemeClr val="dk1"/>
              </a:solidFill>
              <a:latin typeface="Avenir"/>
              <a:ea typeface="Avenir"/>
              <a:cs typeface="Avenir"/>
              <a:sym typeface="Avenir"/>
            </a:endParaRPr>
          </a:p>
        </p:txBody>
      </p:sp>
      <p:pic>
        <p:nvPicPr>
          <p:cNvPr id="123" name="Google Shape;123;p23"/>
          <p:cNvPicPr preferRelativeResize="0"/>
          <p:nvPr/>
        </p:nvPicPr>
        <p:blipFill>
          <a:blip r:embed="rId3">
            <a:alphaModFix/>
          </a:blip>
          <a:stretch>
            <a:fillRect/>
          </a:stretch>
        </p:blipFill>
        <p:spPr>
          <a:xfrm>
            <a:off x="104525" y="136800"/>
            <a:ext cx="5887058" cy="3532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4"/>
          <p:cNvPicPr preferRelativeResize="0"/>
          <p:nvPr/>
        </p:nvPicPr>
        <p:blipFill>
          <a:blip r:embed="rId3">
            <a:alphaModFix/>
          </a:blip>
          <a:stretch>
            <a:fillRect/>
          </a:stretch>
        </p:blipFill>
        <p:spPr>
          <a:xfrm>
            <a:off x="1273375" y="265500"/>
            <a:ext cx="6381625" cy="3828975"/>
          </a:xfrm>
          <a:prstGeom prst="rect">
            <a:avLst/>
          </a:prstGeom>
          <a:noFill/>
          <a:ln>
            <a:noFill/>
          </a:ln>
        </p:spPr>
      </p:pic>
      <p:sp>
        <p:nvSpPr>
          <p:cNvPr id="129" name="Google Shape;129;p24"/>
          <p:cNvSpPr txBox="1"/>
          <p:nvPr/>
        </p:nvSpPr>
        <p:spPr>
          <a:xfrm>
            <a:off x="2103125" y="4183375"/>
            <a:ext cx="5097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Avenir"/>
                <a:ea typeface="Avenir"/>
                <a:cs typeface="Avenir"/>
                <a:sym typeface="Avenir"/>
              </a:rPr>
              <a:t>Important Note: Highlights year of greatest increase in Animal Reports (2013 to 2014)</a:t>
            </a:r>
            <a:endParaRPr sz="1800">
              <a:solidFill>
                <a:schemeClr val="dk2"/>
              </a:solidFill>
              <a:latin typeface="Avenir"/>
              <a:ea typeface="Avenir"/>
              <a:cs typeface="Avenir"/>
              <a:sym typeface="Aveni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5"/>
          <p:cNvPicPr preferRelativeResize="0"/>
          <p:nvPr/>
        </p:nvPicPr>
        <p:blipFill>
          <a:blip r:embed="rId3">
            <a:alphaModFix/>
          </a:blip>
          <a:stretch>
            <a:fillRect/>
          </a:stretch>
        </p:blipFill>
        <p:spPr>
          <a:xfrm>
            <a:off x="68300" y="78700"/>
            <a:ext cx="6378025" cy="3826826"/>
          </a:xfrm>
          <a:prstGeom prst="rect">
            <a:avLst/>
          </a:prstGeom>
          <a:noFill/>
          <a:ln>
            <a:noFill/>
          </a:ln>
        </p:spPr>
      </p:pic>
      <p:sp>
        <p:nvSpPr>
          <p:cNvPr id="135" name="Google Shape;135;p25"/>
          <p:cNvSpPr txBox="1"/>
          <p:nvPr/>
        </p:nvSpPr>
        <p:spPr>
          <a:xfrm>
            <a:off x="6606550" y="365750"/>
            <a:ext cx="2491800" cy="320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u="sng">
                <a:solidFill>
                  <a:schemeClr val="dk1"/>
                </a:solidFill>
                <a:latin typeface="Avenir"/>
                <a:ea typeface="Avenir"/>
                <a:cs typeface="Avenir"/>
                <a:sym typeface="Avenir"/>
              </a:rPr>
              <a:t>TRENDS:</a:t>
            </a:r>
            <a:endParaRPr sz="1600">
              <a:solidFill>
                <a:schemeClr val="dk1"/>
              </a:solidFill>
              <a:latin typeface="Avenir"/>
              <a:ea typeface="Avenir"/>
              <a:cs typeface="Avenir"/>
              <a:sym typeface="Avenir"/>
            </a:endParaRPr>
          </a:p>
          <a:p>
            <a:pPr indent="-330200" lvl="0" marL="457200" rtl="0" algn="l">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Most reports are received in the morning, but there is also a high peak for late evening</a:t>
            </a:r>
            <a:endParaRPr sz="1600">
              <a:solidFill>
                <a:schemeClr val="dk1"/>
              </a:solidFill>
              <a:latin typeface="Avenir"/>
              <a:ea typeface="Avenir"/>
              <a:cs typeface="Avenir"/>
              <a:sym typeface="Avenir"/>
            </a:endParaRPr>
          </a:p>
          <a:p>
            <a:pPr indent="-330200" lvl="0" marL="457200" rtl="0" algn="l">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The number of reports is extremely low during Night time</a:t>
            </a:r>
            <a:endParaRPr sz="1600">
              <a:solidFill>
                <a:schemeClr val="dk1"/>
              </a:solidFill>
              <a:latin typeface="Avenir"/>
              <a:ea typeface="Avenir"/>
              <a:cs typeface="Avenir"/>
              <a:sym typeface="Avenir"/>
            </a:endParaRPr>
          </a:p>
        </p:txBody>
      </p:sp>
      <p:sp>
        <p:nvSpPr>
          <p:cNvPr id="136" name="Google Shape;136;p25"/>
          <p:cNvSpPr txBox="1"/>
          <p:nvPr/>
        </p:nvSpPr>
        <p:spPr>
          <a:xfrm>
            <a:off x="398725" y="3699275"/>
            <a:ext cx="8642100" cy="144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u="sng">
                <a:solidFill>
                  <a:schemeClr val="dk1"/>
                </a:solidFill>
                <a:latin typeface="Avenir"/>
                <a:ea typeface="Avenir"/>
                <a:cs typeface="Avenir"/>
                <a:sym typeface="Avenir"/>
              </a:rPr>
              <a:t>ANALYSIS:</a:t>
            </a:r>
            <a:r>
              <a:rPr lang="en">
                <a:solidFill>
                  <a:schemeClr val="dk1"/>
                </a:solidFill>
                <a:latin typeface="Avenir"/>
                <a:ea typeface="Avenir"/>
                <a:cs typeface="Avenir"/>
                <a:sym typeface="Avenir"/>
              </a:rPr>
              <a:t> </a:t>
            </a:r>
            <a:endParaRPr>
              <a:solidFill>
                <a:schemeClr val="dk1"/>
              </a:solidFill>
              <a:latin typeface="Avenir"/>
              <a:ea typeface="Avenir"/>
              <a:cs typeface="Avenir"/>
              <a:sym typeface="Avenir"/>
            </a:endParaRPr>
          </a:p>
          <a:p>
            <a:pPr indent="-317500" lvl="0" marL="457200" rtl="0" algn="l">
              <a:lnSpc>
                <a:spcPct val="115000"/>
              </a:lnSpc>
              <a:spcBef>
                <a:spcPts val="1200"/>
              </a:spcBef>
              <a:spcAft>
                <a:spcPts val="0"/>
              </a:spcAft>
              <a:buClr>
                <a:schemeClr val="dk1"/>
              </a:buClr>
              <a:buSzPts val="1400"/>
              <a:buFont typeface="Avenir"/>
              <a:buChar char="●"/>
            </a:pPr>
            <a:r>
              <a:rPr lang="en">
                <a:solidFill>
                  <a:schemeClr val="dk1"/>
                </a:solidFill>
                <a:latin typeface="Avenir"/>
                <a:ea typeface="Avenir"/>
                <a:cs typeface="Avenir"/>
                <a:sym typeface="Avenir"/>
              </a:rPr>
              <a:t>When people wake up in the morning they report anything that has occurred overnight</a:t>
            </a:r>
            <a:endParaRPr>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Late night reports could be due to nocturnal animals, specifically rats. </a:t>
            </a:r>
            <a:endParaRPr>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Most people are sleeping during the night, which would account for the low report number</a:t>
            </a:r>
            <a:endParaRPr>
              <a:solidFill>
                <a:schemeClr val="dk1"/>
              </a:solidFill>
              <a:latin typeface="Avenir"/>
              <a:ea typeface="Avenir"/>
              <a:cs typeface="Avenir"/>
              <a:sym typeface="Aveni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Avenir"/>
                <a:ea typeface="Avenir"/>
                <a:cs typeface="Avenir"/>
                <a:sym typeface="Avenir"/>
              </a:rPr>
              <a:t>From </a:t>
            </a:r>
            <a:r>
              <a:rPr lang="en">
                <a:latin typeface="Avenir"/>
                <a:ea typeface="Avenir"/>
                <a:cs typeface="Avenir"/>
                <a:sym typeface="Avenir"/>
              </a:rPr>
              <a:t>Mid-Semester Report</a:t>
            </a:r>
            <a:endParaRPr>
              <a:latin typeface="Avenir"/>
              <a:ea typeface="Avenir"/>
              <a:cs typeface="Avenir"/>
              <a:sym typeface="Aveni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251400" y="676650"/>
            <a:ext cx="43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420" u="sng">
                <a:latin typeface="Avenir"/>
                <a:ea typeface="Avenir"/>
                <a:cs typeface="Avenir"/>
                <a:sym typeface="Avenir"/>
              </a:rPr>
              <a:t>Mid-Semester Key Questions</a:t>
            </a:r>
            <a:endParaRPr b="1" sz="2420" u="sng">
              <a:latin typeface="Avenir"/>
              <a:ea typeface="Avenir"/>
              <a:cs typeface="Avenir"/>
              <a:sym typeface="Avenir"/>
            </a:endParaRPr>
          </a:p>
        </p:txBody>
      </p:sp>
      <p:sp>
        <p:nvSpPr>
          <p:cNvPr id="147" name="Google Shape;147;p27"/>
          <p:cNvSpPr txBox="1"/>
          <p:nvPr>
            <p:ph idx="1" type="body"/>
          </p:nvPr>
        </p:nvSpPr>
        <p:spPr>
          <a:xfrm>
            <a:off x="0" y="1318700"/>
            <a:ext cx="8912400" cy="37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Avenir"/>
              <a:ea typeface="Avenir"/>
              <a:cs typeface="Avenir"/>
              <a:sym typeface="Avenir"/>
            </a:endParaRPr>
          </a:p>
          <a:p>
            <a:pPr indent="-355600" lvl="0" marL="457200" rtl="0" algn="l">
              <a:spcBef>
                <a:spcPts val="0"/>
              </a:spcBef>
              <a:spcAft>
                <a:spcPts val="0"/>
              </a:spcAft>
              <a:buClr>
                <a:schemeClr val="dk1"/>
              </a:buClr>
              <a:buSzPts val="2000"/>
              <a:buFont typeface="Avenir"/>
              <a:buChar char="●"/>
            </a:pPr>
            <a:r>
              <a:rPr lang="en" sz="2000">
                <a:solidFill>
                  <a:schemeClr val="dk1"/>
                </a:solidFill>
                <a:latin typeface="Avenir"/>
                <a:ea typeface="Avenir"/>
                <a:cs typeface="Avenir"/>
                <a:sym typeface="Avenir"/>
              </a:rPr>
              <a:t>Where are the complaints coming from geographically? Is there any trend to type of animal complaint and area?</a:t>
            </a:r>
            <a:endParaRPr sz="2000">
              <a:solidFill>
                <a:schemeClr val="dk1"/>
              </a:solidFill>
              <a:latin typeface="Avenir"/>
              <a:ea typeface="Avenir"/>
              <a:cs typeface="Avenir"/>
              <a:sym typeface="Avenir"/>
            </a:endParaRPr>
          </a:p>
          <a:p>
            <a:pPr indent="0" lvl="0" marL="0" rtl="0" algn="l">
              <a:spcBef>
                <a:spcPts val="0"/>
              </a:spcBef>
              <a:spcAft>
                <a:spcPts val="0"/>
              </a:spcAft>
              <a:buNone/>
            </a:pPr>
            <a:r>
              <a:t/>
            </a:r>
            <a:endParaRPr sz="2000">
              <a:solidFill>
                <a:schemeClr val="dk1"/>
              </a:solidFill>
              <a:latin typeface="Avenir"/>
              <a:ea typeface="Avenir"/>
              <a:cs typeface="Avenir"/>
              <a:sym typeface="Avenir"/>
            </a:endParaRPr>
          </a:p>
          <a:p>
            <a:pPr indent="-355600" lvl="0" marL="457200" rtl="0" algn="l">
              <a:spcBef>
                <a:spcPts val="0"/>
              </a:spcBef>
              <a:spcAft>
                <a:spcPts val="0"/>
              </a:spcAft>
              <a:buClr>
                <a:schemeClr val="dk1"/>
              </a:buClr>
              <a:buSzPts val="2000"/>
              <a:buFont typeface="Avenir"/>
              <a:buChar char="●"/>
            </a:pPr>
            <a:r>
              <a:rPr lang="en" sz="2000">
                <a:solidFill>
                  <a:schemeClr val="dk1"/>
                </a:solidFill>
                <a:latin typeface="Avenir"/>
                <a:ea typeface="Avenir"/>
                <a:cs typeface="Avenir"/>
                <a:sym typeface="Avenir"/>
              </a:rPr>
              <a:t>What kinds of animals are most common in complaints? (Rats? Domesticated pets? Dogs? Cats?) </a:t>
            </a:r>
            <a:endParaRPr sz="2000">
              <a:solidFill>
                <a:schemeClr val="dk1"/>
              </a:solidFill>
              <a:latin typeface="Avenir"/>
              <a:ea typeface="Avenir"/>
              <a:cs typeface="Avenir"/>
              <a:sym typeface="Aveni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1186150"/>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0000">
                <a:latin typeface="Avenir"/>
                <a:ea typeface="Avenir"/>
                <a:cs typeface="Avenir"/>
                <a:sym typeface="Avenir"/>
              </a:rPr>
              <a:t>ZIP CODE</a:t>
            </a:r>
            <a:endParaRPr sz="10000">
              <a:latin typeface="Avenir"/>
              <a:ea typeface="Avenir"/>
              <a:cs typeface="Avenir"/>
              <a:sym typeface="Aveni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9"/>
          <p:cNvSpPr txBox="1"/>
          <p:nvPr>
            <p:ph type="title"/>
          </p:nvPr>
        </p:nvSpPr>
        <p:spPr>
          <a:xfrm>
            <a:off x="311700" y="179175"/>
            <a:ext cx="8520600" cy="572700"/>
          </a:xfrm>
          <a:prstGeom prst="rect">
            <a:avLst/>
          </a:prstGeom>
          <a:noFill/>
          <a:ln>
            <a:noFill/>
          </a:ln>
        </p:spPr>
        <p:txBody>
          <a:bodyPr anchorCtr="0" anchor="b" bIns="34275" lIns="68575" spcFirstLastPara="1" rIns="68575" wrap="square" tIns="34275">
            <a:normAutofit fontScale="90000"/>
          </a:bodyPr>
          <a:lstStyle/>
          <a:p>
            <a:pPr indent="0" lvl="0" marL="0" rtl="0" algn="l">
              <a:lnSpc>
                <a:spcPct val="100000"/>
              </a:lnSpc>
              <a:spcBef>
                <a:spcPts val="0"/>
              </a:spcBef>
              <a:spcAft>
                <a:spcPts val="0"/>
              </a:spcAft>
              <a:buSzPct val="50000"/>
              <a:buNone/>
            </a:pPr>
            <a:r>
              <a:t/>
            </a:r>
            <a:endParaRPr>
              <a:latin typeface="Avenir"/>
              <a:ea typeface="Avenir"/>
              <a:cs typeface="Avenir"/>
              <a:sym typeface="Avenir"/>
            </a:endParaRPr>
          </a:p>
          <a:p>
            <a:pPr indent="0" lvl="0" marL="0" rtl="0" algn="l">
              <a:lnSpc>
                <a:spcPct val="100000"/>
              </a:lnSpc>
              <a:spcBef>
                <a:spcPts val="0"/>
              </a:spcBef>
              <a:spcAft>
                <a:spcPts val="0"/>
              </a:spcAft>
              <a:buSzPct val="50000"/>
              <a:buNone/>
            </a:pPr>
            <a:r>
              <a:rPr lang="en">
                <a:latin typeface="Avenir"/>
                <a:ea typeface="Avenir"/>
                <a:cs typeface="Avenir"/>
                <a:sym typeface="Avenir"/>
              </a:rPr>
              <a:t>Zip Codes</a:t>
            </a:r>
            <a:endParaRPr>
              <a:latin typeface="Avenir"/>
              <a:ea typeface="Avenir"/>
              <a:cs typeface="Avenir"/>
              <a:sym typeface="Avenir"/>
            </a:endParaRPr>
          </a:p>
        </p:txBody>
      </p:sp>
      <p:sp>
        <p:nvSpPr>
          <p:cNvPr id="158" name="Google Shape;158;p29"/>
          <p:cNvSpPr txBox="1"/>
          <p:nvPr/>
        </p:nvSpPr>
        <p:spPr>
          <a:xfrm>
            <a:off x="5039475" y="819650"/>
            <a:ext cx="3589500" cy="302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u="sng">
                <a:solidFill>
                  <a:schemeClr val="dk1"/>
                </a:solidFill>
                <a:latin typeface="Avenir"/>
                <a:ea typeface="Avenir"/>
                <a:cs typeface="Avenir"/>
                <a:sym typeface="Avenir"/>
              </a:rPr>
              <a:t>Trends</a:t>
            </a:r>
            <a:endParaRPr sz="1800" u="sng">
              <a:solidFill>
                <a:schemeClr val="dk1"/>
              </a:solidFill>
              <a:latin typeface="Avenir"/>
              <a:ea typeface="Avenir"/>
              <a:cs typeface="Avenir"/>
              <a:sym typeface="Avenir"/>
            </a:endParaRPr>
          </a:p>
          <a:p>
            <a:pPr indent="0" lvl="0" marL="0" rtl="0" algn="l">
              <a:spcBef>
                <a:spcPts val="0"/>
              </a:spcBef>
              <a:spcAft>
                <a:spcPts val="0"/>
              </a:spcAft>
              <a:buNone/>
            </a:pPr>
            <a:r>
              <a:t/>
            </a:r>
            <a:endParaRPr sz="1800">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02124 highest number of requests</a:t>
            </a:r>
            <a:endParaRPr>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After the top two zip codes, there is a discernible decline in the number of reports</a:t>
            </a:r>
            <a:endParaRPr>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Indicate a more managed or smaller animal population, or possibly fewer occurrences worthy of reporting.</a:t>
            </a:r>
            <a:endParaRPr>
              <a:solidFill>
                <a:schemeClr val="dk1"/>
              </a:solidFill>
              <a:latin typeface="Avenir"/>
              <a:ea typeface="Avenir"/>
              <a:cs typeface="Avenir"/>
              <a:sym typeface="Avenir"/>
            </a:endParaRPr>
          </a:p>
          <a:p>
            <a:pPr indent="0" lvl="0" marL="0" rtl="0" algn="l">
              <a:lnSpc>
                <a:spcPct val="115000"/>
              </a:lnSpc>
              <a:spcBef>
                <a:spcPts val="0"/>
              </a:spcBef>
              <a:spcAft>
                <a:spcPts val="0"/>
              </a:spcAft>
              <a:buNone/>
            </a:pPr>
            <a:r>
              <a:t/>
            </a:r>
            <a:endParaRPr>
              <a:solidFill>
                <a:schemeClr val="dk1"/>
              </a:solidFill>
              <a:latin typeface="Avenir"/>
              <a:ea typeface="Avenir"/>
              <a:cs typeface="Avenir"/>
              <a:sym typeface="Avenir"/>
            </a:endParaRPr>
          </a:p>
        </p:txBody>
      </p:sp>
      <p:sp>
        <p:nvSpPr>
          <p:cNvPr id="159" name="Google Shape;159;p29"/>
          <p:cNvSpPr txBox="1"/>
          <p:nvPr/>
        </p:nvSpPr>
        <p:spPr>
          <a:xfrm>
            <a:off x="447375" y="3908725"/>
            <a:ext cx="8572500" cy="956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u="sng">
                <a:solidFill>
                  <a:schemeClr val="dk1"/>
                </a:solidFill>
                <a:latin typeface="Avenir"/>
                <a:ea typeface="Avenir"/>
                <a:cs typeface="Avenir"/>
                <a:sym typeface="Avenir"/>
              </a:rPr>
              <a:t>Analysis</a:t>
            </a:r>
            <a:endParaRPr sz="1000" u="sng">
              <a:solidFill>
                <a:schemeClr val="dk1"/>
              </a:solidFill>
              <a:latin typeface="Avenir"/>
              <a:ea typeface="Avenir"/>
              <a:cs typeface="Avenir"/>
              <a:sym typeface="Avenir"/>
            </a:endParaRPr>
          </a:p>
          <a:p>
            <a:pPr indent="-285750" lvl="0" marL="457200" rtl="0" algn="l">
              <a:lnSpc>
                <a:spcPct val="115000"/>
              </a:lnSpc>
              <a:spcBef>
                <a:spcPts val="0"/>
              </a:spcBef>
              <a:spcAft>
                <a:spcPts val="0"/>
              </a:spcAft>
              <a:buClr>
                <a:schemeClr val="dk1"/>
              </a:buClr>
              <a:buSzPts val="900"/>
              <a:buFont typeface="Avenir"/>
              <a:buChar char="●"/>
            </a:pPr>
            <a:r>
              <a:rPr lang="en" sz="900">
                <a:solidFill>
                  <a:schemeClr val="dk1"/>
                </a:solidFill>
                <a:latin typeface="Avenir"/>
                <a:ea typeface="Avenir"/>
                <a:cs typeface="Avenir"/>
                <a:sym typeface="Avenir"/>
              </a:rPr>
              <a:t>Discrepancies in report counts could be influenced by population density, with more densely populated areas possibly having more human-animal interactions.</a:t>
            </a:r>
            <a:endParaRPr sz="900">
              <a:solidFill>
                <a:schemeClr val="dk1"/>
              </a:solidFill>
              <a:latin typeface="Avenir"/>
              <a:ea typeface="Avenir"/>
              <a:cs typeface="Avenir"/>
              <a:sym typeface="Avenir"/>
            </a:endParaRPr>
          </a:p>
          <a:p>
            <a:pPr indent="-285750" lvl="0" marL="457200" rtl="0" algn="l">
              <a:lnSpc>
                <a:spcPct val="115000"/>
              </a:lnSpc>
              <a:spcBef>
                <a:spcPts val="0"/>
              </a:spcBef>
              <a:spcAft>
                <a:spcPts val="0"/>
              </a:spcAft>
              <a:buClr>
                <a:schemeClr val="dk1"/>
              </a:buClr>
              <a:buSzPts val="900"/>
              <a:buFont typeface="Avenir"/>
              <a:buChar char="●"/>
            </a:pPr>
            <a:r>
              <a:rPr lang="en" sz="900">
                <a:solidFill>
                  <a:schemeClr val="dk1"/>
                </a:solidFill>
                <a:latin typeface="Avenir"/>
                <a:ea typeface="Avenir"/>
                <a:cs typeface="Avenir"/>
                <a:sym typeface="Avenir"/>
              </a:rPr>
              <a:t>Areas with more green spaces or closer to natural habitats may experience more wildlife encounters, increasing reports.</a:t>
            </a:r>
            <a:endParaRPr sz="900">
              <a:solidFill>
                <a:schemeClr val="dk1"/>
              </a:solidFill>
              <a:latin typeface="Avenir"/>
              <a:ea typeface="Avenir"/>
              <a:cs typeface="Avenir"/>
              <a:sym typeface="Avenir"/>
            </a:endParaRPr>
          </a:p>
          <a:p>
            <a:pPr indent="-285750" lvl="0" marL="457200" rtl="0" algn="l">
              <a:lnSpc>
                <a:spcPct val="115000"/>
              </a:lnSpc>
              <a:spcBef>
                <a:spcPts val="0"/>
              </a:spcBef>
              <a:spcAft>
                <a:spcPts val="0"/>
              </a:spcAft>
              <a:buClr>
                <a:schemeClr val="dk1"/>
              </a:buClr>
              <a:buSzPts val="900"/>
              <a:buFont typeface="Avenir"/>
              <a:buChar char="●"/>
            </a:pPr>
            <a:r>
              <a:rPr lang="en" sz="900">
                <a:solidFill>
                  <a:schemeClr val="dk1"/>
                </a:solidFill>
                <a:latin typeface="Avenir"/>
                <a:ea typeface="Avenir"/>
                <a:cs typeface="Avenir"/>
                <a:sym typeface="Avenir"/>
              </a:rPr>
              <a:t>Higher pet ownership rates in certain zip codes could contribute to the number of reports.</a:t>
            </a:r>
            <a:endParaRPr sz="900">
              <a:solidFill>
                <a:schemeClr val="dk1"/>
              </a:solidFill>
              <a:latin typeface="Avenir"/>
              <a:ea typeface="Avenir"/>
              <a:cs typeface="Avenir"/>
              <a:sym typeface="Avenir"/>
            </a:endParaRPr>
          </a:p>
        </p:txBody>
      </p:sp>
      <p:pic>
        <p:nvPicPr>
          <p:cNvPr id="160" name="Google Shape;160;p29"/>
          <p:cNvPicPr preferRelativeResize="0"/>
          <p:nvPr/>
        </p:nvPicPr>
        <p:blipFill>
          <a:blip r:embed="rId3">
            <a:alphaModFix/>
          </a:blip>
          <a:stretch>
            <a:fillRect/>
          </a:stretch>
        </p:blipFill>
        <p:spPr>
          <a:xfrm>
            <a:off x="311700" y="819650"/>
            <a:ext cx="4403056" cy="3021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11700" y="273175"/>
            <a:ext cx="7271700" cy="769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venir"/>
                <a:ea typeface="Avenir"/>
                <a:cs typeface="Avenir"/>
                <a:sym typeface="Avenir"/>
              </a:rPr>
              <a:t>Zip Codes with the Highest Report Number</a:t>
            </a:r>
            <a:endParaRPr>
              <a:latin typeface="Avenir"/>
              <a:ea typeface="Avenir"/>
              <a:cs typeface="Avenir"/>
              <a:sym typeface="Avenir"/>
            </a:endParaRPr>
          </a:p>
        </p:txBody>
      </p:sp>
      <p:sp>
        <p:nvSpPr>
          <p:cNvPr id="166" name="Google Shape;166;p30"/>
          <p:cNvSpPr txBox="1"/>
          <p:nvPr>
            <p:ph idx="1" type="body"/>
          </p:nvPr>
        </p:nvSpPr>
        <p:spPr>
          <a:xfrm>
            <a:off x="311700" y="952475"/>
            <a:ext cx="4260300" cy="21177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 sz="2400" u="sng">
                <a:solidFill>
                  <a:schemeClr val="dk1"/>
                </a:solidFill>
                <a:latin typeface="Avenir"/>
                <a:ea typeface="Avenir"/>
                <a:cs typeface="Avenir"/>
                <a:sym typeface="Avenir"/>
              </a:rPr>
              <a:t>02124</a:t>
            </a:r>
            <a:endParaRPr b="1" sz="2800" u="sng">
              <a:solidFill>
                <a:schemeClr val="dk1"/>
              </a:solidFill>
              <a:latin typeface="Avenir"/>
              <a:ea typeface="Avenir"/>
              <a:cs typeface="Avenir"/>
              <a:sym typeface="Avenir"/>
            </a:endParaRPr>
          </a:p>
          <a:p>
            <a:pPr indent="0" lvl="0" marL="0" rtl="0" algn="ctr">
              <a:spcBef>
                <a:spcPts val="0"/>
              </a:spcBef>
              <a:spcAft>
                <a:spcPts val="0"/>
              </a:spcAft>
              <a:buNone/>
            </a:pPr>
            <a:r>
              <a:rPr b="1" lang="en" sz="1700">
                <a:solidFill>
                  <a:schemeClr val="dk1"/>
                </a:solidFill>
                <a:latin typeface="Avenir"/>
                <a:ea typeface="Avenir"/>
                <a:cs typeface="Avenir"/>
                <a:sym typeface="Avenir"/>
              </a:rPr>
              <a:t>DORCHESTER CENTER</a:t>
            </a:r>
            <a:endParaRPr b="1" sz="1700">
              <a:solidFill>
                <a:schemeClr val="dk1"/>
              </a:solidFill>
              <a:latin typeface="Avenir"/>
              <a:ea typeface="Avenir"/>
              <a:cs typeface="Avenir"/>
              <a:sym typeface="Avenir"/>
            </a:endParaRPr>
          </a:p>
          <a:p>
            <a:pPr indent="0" lvl="0" marL="0" rtl="0" algn="ctr">
              <a:spcBef>
                <a:spcPts val="0"/>
              </a:spcBef>
              <a:spcAft>
                <a:spcPts val="0"/>
              </a:spcAft>
              <a:buNone/>
            </a:pPr>
            <a:r>
              <a:rPr lang="en" sz="1700">
                <a:solidFill>
                  <a:schemeClr val="dk1"/>
                </a:solidFill>
                <a:latin typeface="Avenir"/>
                <a:ea typeface="Avenir"/>
                <a:cs typeface="Avenir"/>
                <a:sym typeface="Avenir"/>
              </a:rPr>
              <a:t>Population: 47,783</a:t>
            </a:r>
            <a:endParaRPr sz="1700">
              <a:solidFill>
                <a:schemeClr val="dk1"/>
              </a:solidFill>
              <a:latin typeface="Avenir"/>
              <a:ea typeface="Avenir"/>
              <a:cs typeface="Avenir"/>
              <a:sym typeface="Avenir"/>
            </a:endParaRPr>
          </a:p>
          <a:p>
            <a:pPr indent="0" lvl="0" marL="0" rtl="0" algn="ctr">
              <a:spcBef>
                <a:spcPts val="0"/>
              </a:spcBef>
              <a:spcAft>
                <a:spcPts val="0"/>
              </a:spcAft>
              <a:buNone/>
            </a:pPr>
            <a:r>
              <a:rPr lang="en" sz="1700">
                <a:solidFill>
                  <a:schemeClr val="dk1"/>
                </a:solidFill>
                <a:latin typeface="Avenir"/>
                <a:ea typeface="Avenir"/>
                <a:cs typeface="Avenir"/>
                <a:sym typeface="Avenir"/>
              </a:rPr>
              <a:t>Land Area: 3.00 sq mi	</a:t>
            </a:r>
            <a:endParaRPr sz="1700">
              <a:solidFill>
                <a:schemeClr val="dk1"/>
              </a:solidFill>
              <a:latin typeface="Avenir"/>
              <a:ea typeface="Avenir"/>
              <a:cs typeface="Avenir"/>
              <a:sym typeface="Avenir"/>
            </a:endParaRPr>
          </a:p>
          <a:p>
            <a:pPr indent="0" lvl="0" marL="0" rtl="0" algn="ctr">
              <a:spcBef>
                <a:spcPts val="0"/>
              </a:spcBef>
              <a:spcAft>
                <a:spcPts val="0"/>
              </a:spcAft>
              <a:buNone/>
            </a:pPr>
            <a:r>
              <a:rPr lang="en" sz="1700">
                <a:solidFill>
                  <a:schemeClr val="dk1"/>
                </a:solidFill>
                <a:latin typeface="Avenir"/>
                <a:ea typeface="Avenir"/>
                <a:cs typeface="Avenir"/>
                <a:sym typeface="Avenir"/>
              </a:rPr>
              <a:t>Population Density: 15,913 people per sq mi</a:t>
            </a:r>
            <a:endParaRPr sz="1700">
              <a:solidFill>
                <a:schemeClr val="dk1"/>
              </a:solidFill>
              <a:latin typeface="Avenir"/>
              <a:ea typeface="Avenir"/>
              <a:cs typeface="Avenir"/>
              <a:sym typeface="Avenir"/>
            </a:endParaRPr>
          </a:p>
        </p:txBody>
      </p:sp>
      <p:pic>
        <p:nvPicPr>
          <p:cNvPr id="167" name="Google Shape;167;p30"/>
          <p:cNvPicPr preferRelativeResize="0"/>
          <p:nvPr/>
        </p:nvPicPr>
        <p:blipFill>
          <a:blip r:embed="rId3">
            <a:alphaModFix/>
          </a:blip>
          <a:stretch>
            <a:fillRect/>
          </a:stretch>
        </p:blipFill>
        <p:spPr>
          <a:xfrm>
            <a:off x="4735900" y="868663"/>
            <a:ext cx="4267199" cy="2844799"/>
          </a:xfrm>
          <a:prstGeom prst="rect">
            <a:avLst/>
          </a:prstGeom>
          <a:noFill/>
          <a:ln>
            <a:noFill/>
          </a:ln>
        </p:spPr>
      </p:pic>
      <p:sp>
        <p:nvSpPr>
          <p:cNvPr id="168" name="Google Shape;168;p30"/>
          <p:cNvSpPr txBox="1"/>
          <p:nvPr>
            <p:ph idx="1" type="body"/>
          </p:nvPr>
        </p:nvSpPr>
        <p:spPr>
          <a:xfrm>
            <a:off x="311700" y="3070175"/>
            <a:ext cx="4260300" cy="21177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 sz="2400" u="sng">
                <a:solidFill>
                  <a:schemeClr val="dk1"/>
                </a:solidFill>
                <a:latin typeface="Avenir"/>
                <a:ea typeface="Avenir"/>
                <a:cs typeface="Avenir"/>
                <a:sym typeface="Avenir"/>
              </a:rPr>
              <a:t>02130</a:t>
            </a:r>
            <a:endParaRPr b="1" sz="2800" u="sng">
              <a:solidFill>
                <a:schemeClr val="dk1"/>
              </a:solidFill>
              <a:latin typeface="Avenir"/>
              <a:ea typeface="Avenir"/>
              <a:cs typeface="Avenir"/>
              <a:sym typeface="Avenir"/>
            </a:endParaRPr>
          </a:p>
          <a:p>
            <a:pPr indent="0" lvl="0" marL="0" rtl="0" algn="ctr">
              <a:spcBef>
                <a:spcPts val="0"/>
              </a:spcBef>
              <a:spcAft>
                <a:spcPts val="0"/>
              </a:spcAft>
              <a:buNone/>
            </a:pPr>
            <a:r>
              <a:rPr b="1" lang="en" sz="1700">
                <a:solidFill>
                  <a:schemeClr val="dk1"/>
                </a:solidFill>
                <a:latin typeface="Avenir"/>
                <a:ea typeface="Avenir"/>
                <a:cs typeface="Avenir"/>
                <a:sym typeface="Avenir"/>
              </a:rPr>
              <a:t>JAMAICA PLAIN</a:t>
            </a:r>
            <a:endParaRPr b="1" sz="1700">
              <a:solidFill>
                <a:schemeClr val="dk1"/>
              </a:solidFill>
              <a:latin typeface="Avenir"/>
              <a:ea typeface="Avenir"/>
              <a:cs typeface="Avenir"/>
              <a:sym typeface="Avenir"/>
            </a:endParaRPr>
          </a:p>
          <a:p>
            <a:pPr indent="0" lvl="0" marL="0" rtl="0" algn="ctr">
              <a:spcBef>
                <a:spcPts val="0"/>
              </a:spcBef>
              <a:spcAft>
                <a:spcPts val="0"/>
              </a:spcAft>
              <a:buNone/>
            </a:pPr>
            <a:r>
              <a:rPr lang="en" sz="1700">
                <a:solidFill>
                  <a:schemeClr val="dk1"/>
                </a:solidFill>
                <a:latin typeface="Avenir"/>
                <a:ea typeface="Avenir"/>
                <a:cs typeface="Avenir"/>
                <a:sym typeface="Avenir"/>
              </a:rPr>
              <a:t>Population: 35,401</a:t>
            </a:r>
            <a:endParaRPr sz="1700">
              <a:solidFill>
                <a:schemeClr val="dk1"/>
              </a:solidFill>
              <a:latin typeface="Avenir"/>
              <a:ea typeface="Avenir"/>
              <a:cs typeface="Avenir"/>
              <a:sym typeface="Avenir"/>
            </a:endParaRPr>
          </a:p>
          <a:p>
            <a:pPr indent="0" lvl="0" marL="0" rtl="0" algn="ctr">
              <a:spcBef>
                <a:spcPts val="0"/>
              </a:spcBef>
              <a:spcAft>
                <a:spcPts val="0"/>
              </a:spcAft>
              <a:buNone/>
            </a:pPr>
            <a:r>
              <a:rPr lang="en" sz="1700">
                <a:solidFill>
                  <a:schemeClr val="dk1"/>
                </a:solidFill>
                <a:latin typeface="Avenir"/>
                <a:ea typeface="Avenir"/>
                <a:cs typeface="Avenir"/>
                <a:sym typeface="Avenir"/>
              </a:rPr>
              <a:t>Land Area: 3.33 sq mi	</a:t>
            </a:r>
            <a:endParaRPr sz="1700">
              <a:solidFill>
                <a:schemeClr val="dk1"/>
              </a:solidFill>
              <a:latin typeface="Avenir"/>
              <a:ea typeface="Avenir"/>
              <a:cs typeface="Avenir"/>
              <a:sym typeface="Avenir"/>
            </a:endParaRPr>
          </a:p>
          <a:p>
            <a:pPr indent="0" lvl="0" marL="0" rtl="0" algn="ctr">
              <a:spcBef>
                <a:spcPts val="0"/>
              </a:spcBef>
              <a:spcAft>
                <a:spcPts val="0"/>
              </a:spcAft>
              <a:buNone/>
            </a:pPr>
            <a:r>
              <a:rPr lang="en" sz="1700">
                <a:solidFill>
                  <a:schemeClr val="dk1"/>
                </a:solidFill>
                <a:latin typeface="Avenir"/>
                <a:ea typeface="Avenir"/>
                <a:cs typeface="Avenir"/>
                <a:sym typeface="Avenir"/>
              </a:rPr>
              <a:t>Population Density: 10,618 people per sq mi</a:t>
            </a:r>
            <a:endParaRPr sz="1700">
              <a:solidFill>
                <a:schemeClr val="dk1"/>
              </a:solidFill>
              <a:latin typeface="Avenir"/>
              <a:ea typeface="Avenir"/>
              <a:cs typeface="Avenir"/>
              <a:sym typeface="Avenir"/>
            </a:endParaRPr>
          </a:p>
        </p:txBody>
      </p:sp>
      <p:sp>
        <p:nvSpPr>
          <p:cNvPr id="169" name="Google Shape;169;p30"/>
          <p:cNvSpPr txBox="1"/>
          <p:nvPr/>
        </p:nvSpPr>
        <p:spPr>
          <a:xfrm>
            <a:off x="4845600" y="3860475"/>
            <a:ext cx="4298400" cy="132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nir"/>
                <a:ea typeface="Avenir"/>
                <a:cs typeface="Avenir"/>
                <a:sym typeface="Avenir"/>
              </a:rPr>
              <a:t>Potential Extension Project!</a:t>
            </a:r>
            <a:endParaRPr sz="1800">
              <a:solidFill>
                <a:schemeClr val="dk1"/>
              </a:solidFill>
              <a:latin typeface="Avenir"/>
              <a:ea typeface="Avenir"/>
              <a:cs typeface="Avenir"/>
              <a:sym typeface="Avenir"/>
            </a:endParaRPr>
          </a:p>
          <a:p>
            <a:pPr indent="-342900" lvl="0" marL="457200" rtl="0" algn="l">
              <a:spcBef>
                <a:spcPts val="0"/>
              </a:spcBef>
              <a:spcAft>
                <a:spcPts val="0"/>
              </a:spcAft>
              <a:buClr>
                <a:schemeClr val="dk1"/>
              </a:buClr>
              <a:buSzPts val="1800"/>
              <a:buFont typeface="Avenir"/>
              <a:buChar char="-"/>
            </a:pPr>
            <a:r>
              <a:rPr lang="en" sz="1800">
                <a:solidFill>
                  <a:schemeClr val="dk1"/>
                </a:solidFill>
                <a:latin typeface="Avenir"/>
                <a:ea typeface="Avenir"/>
                <a:cs typeface="Avenir"/>
                <a:sym typeface="Avenir"/>
              </a:rPr>
              <a:t>Looking Deeper into Zip code Stats and Demographics </a:t>
            </a:r>
            <a:r>
              <a:rPr lang="en" sz="1500">
                <a:solidFill>
                  <a:schemeClr val="dk1"/>
                </a:solidFill>
                <a:latin typeface="Avenir"/>
                <a:ea typeface="Avenir"/>
                <a:cs typeface="Avenir"/>
                <a:sym typeface="Avenir"/>
              </a:rPr>
              <a:t>(</a:t>
            </a:r>
            <a:r>
              <a:rPr lang="en" sz="1500" u="sng">
                <a:solidFill>
                  <a:schemeClr val="accent1"/>
                </a:solidFill>
                <a:latin typeface="Avenir"/>
                <a:ea typeface="Avenir"/>
                <a:cs typeface="Avenir"/>
                <a:sym typeface="Avenir"/>
                <a:hlinkClick r:id="rId4">
                  <a:extLst>
                    <a:ext uri="{A12FA001-AC4F-418D-AE19-62706E023703}">
                      <ahyp:hlinkClr val="tx"/>
                    </a:ext>
                  </a:extLst>
                </a:hlinkClick>
              </a:rPr>
              <a:t>https://www.unitedstateszipcodes.org/</a:t>
            </a:r>
            <a:r>
              <a:rPr lang="en" sz="1500">
                <a:solidFill>
                  <a:schemeClr val="dk1"/>
                </a:solidFill>
                <a:latin typeface="Avenir"/>
                <a:ea typeface="Avenir"/>
                <a:cs typeface="Avenir"/>
                <a:sym typeface="Avenir"/>
              </a:rPr>
              <a:t>)</a:t>
            </a:r>
            <a:endParaRPr sz="1500">
              <a:solidFill>
                <a:schemeClr val="dk1"/>
              </a:solidFill>
              <a:latin typeface="Avenir"/>
              <a:ea typeface="Avenir"/>
              <a:cs typeface="Avenir"/>
              <a:sym typeface="Aveni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283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nir"/>
                <a:ea typeface="Avenir"/>
                <a:cs typeface="Avenir"/>
                <a:sym typeface="Avenir"/>
              </a:rPr>
              <a:t>Zip Codes (Continued)</a:t>
            </a:r>
            <a:endParaRPr>
              <a:latin typeface="Avenir"/>
              <a:ea typeface="Avenir"/>
              <a:cs typeface="Avenir"/>
              <a:sym typeface="Avenir"/>
            </a:endParaRPr>
          </a:p>
          <a:p>
            <a:pPr indent="0" lvl="0" marL="0" rtl="0" algn="l">
              <a:spcBef>
                <a:spcPts val="0"/>
              </a:spcBef>
              <a:spcAft>
                <a:spcPts val="0"/>
              </a:spcAft>
              <a:buNone/>
            </a:pPr>
            <a:r>
              <a:t/>
            </a:r>
            <a:endParaRPr>
              <a:latin typeface="Avenir"/>
              <a:ea typeface="Avenir"/>
              <a:cs typeface="Avenir"/>
              <a:sym typeface="Avenir"/>
            </a:endParaRPr>
          </a:p>
        </p:txBody>
      </p:sp>
      <p:sp>
        <p:nvSpPr>
          <p:cNvPr id="175" name="Google Shape;175;p31"/>
          <p:cNvSpPr txBox="1"/>
          <p:nvPr/>
        </p:nvSpPr>
        <p:spPr>
          <a:xfrm>
            <a:off x="4290550" y="855750"/>
            <a:ext cx="4644600" cy="3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endParaRPr sz="1500" u="sng">
              <a:solidFill>
                <a:schemeClr val="dk1"/>
              </a:solidFill>
              <a:latin typeface="Avenir"/>
              <a:ea typeface="Avenir"/>
              <a:cs typeface="Avenir"/>
              <a:sym typeface="Avenir"/>
            </a:endParaRPr>
          </a:p>
          <a:p>
            <a:pPr indent="0" lvl="0" marL="0" rtl="0" algn="l">
              <a:spcBef>
                <a:spcPts val="0"/>
              </a:spcBef>
              <a:spcAft>
                <a:spcPts val="0"/>
              </a:spcAft>
              <a:buNone/>
            </a:pPr>
            <a:r>
              <a:t/>
            </a:r>
            <a:endParaRPr sz="1500" u="sng">
              <a:solidFill>
                <a:schemeClr val="dk1"/>
              </a:solidFill>
              <a:latin typeface="Avenir"/>
              <a:ea typeface="Avenir"/>
              <a:cs typeface="Avenir"/>
              <a:sym typeface="Avenir"/>
            </a:endParaRPr>
          </a:p>
          <a:p>
            <a:pPr indent="-311150" lvl="0" marL="457200" rtl="0" algn="l">
              <a:lnSpc>
                <a:spcPct val="150000"/>
              </a:lnSpc>
              <a:spcBef>
                <a:spcPts val="0"/>
              </a:spcBef>
              <a:spcAft>
                <a:spcPts val="0"/>
              </a:spcAft>
              <a:buClr>
                <a:schemeClr val="dk1"/>
              </a:buClr>
              <a:buSzPts val="1300"/>
              <a:buFont typeface="Avenir"/>
              <a:buChar char="●"/>
            </a:pPr>
            <a:r>
              <a:rPr lang="en" sz="1300">
                <a:solidFill>
                  <a:schemeClr val="dk1"/>
                </a:solidFill>
                <a:latin typeface="Avenir"/>
                <a:ea typeface="Avenir"/>
                <a:cs typeface="Avenir"/>
                <a:sym typeface="Avenir"/>
              </a:rPr>
              <a:t>The heatmap shows the frequency of animal reports from 2011 to 2023 across different zip codes.</a:t>
            </a:r>
            <a:endParaRPr sz="1300">
              <a:solidFill>
                <a:schemeClr val="dk1"/>
              </a:solidFill>
              <a:latin typeface="Avenir"/>
              <a:ea typeface="Avenir"/>
              <a:cs typeface="Avenir"/>
              <a:sym typeface="Avenir"/>
            </a:endParaRPr>
          </a:p>
          <a:p>
            <a:pPr indent="-311150" lvl="0" marL="457200" rtl="0" algn="l">
              <a:lnSpc>
                <a:spcPct val="150000"/>
              </a:lnSpc>
              <a:spcBef>
                <a:spcPts val="0"/>
              </a:spcBef>
              <a:spcAft>
                <a:spcPts val="0"/>
              </a:spcAft>
              <a:buClr>
                <a:schemeClr val="dk1"/>
              </a:buClr>
              <a:buSzPts val="1300"/>
              <a:buFont typeface="Avenir"/>
              <a:buChar char="●"/>
            </a:pPr>
            <a:r>
              <a:rPr lang="en" sz="1300">
                <a:solidFill>
                  <a:schemeClr val="dk1"/>
                </a:solidFill>
                <a:latin typeface="Avenir"/>
                <a:ea typeface="Avenir"/>
                <a:cs typeface="Avenir"/>
                <a:sym typeface="Avenir"/>
              </a:rPr>
              <a:t>The consistent presence of lighter colors (yellow-green) in the early years across all zip codes suggests fewer reports or less comprehensive data collection during that period.</a:t>
            </a:r>
            <a:endParaRPr sz="1300">
              <a:solidFill>
                <a:schemeClr val="dk1"/>
              </a:solidFill>
              <a:latin typeface="Avenir"/>
              <a:ea typeface="Avenir"/>
              <a:cs typeface="Avenir"/>
              <a:sym typeface="Avenir"/>
            </a:endParaRPr>
          </a:p>
          <a:p>
            <a:pPr indent="-311150" lvl="0" marL="457200" rtl="0" algn="l">
              <a:lnSpc>
                <a:spcPct val="150000"/>
              </a:lnSpc>
              <a:spcBef>
                <a:spcPts val="0"/>
              </a:spcBef>
              <a:spcAft>
                <a:spcPts val="0"/>
              </a:spcAft>
              <a:buClr>
                <a:schemeClr val="dk1"/>
              </a:buClr>
              <a:buSzPts val="1300"/>
              <a:buFont typeface="Avenir"/>
              <a:buChar char="●"/>
            </a:pPr>
            <a:r>
              <a:rPr lang="en" sz="1300">
                <a:solidFill>
                  <a:schemeClr val="dk1"/>
                </a:solidFill>
                <a:latin typeface="Avenir"/>
                <a:ea typeface="Avenir"/>
                <a:cs typeface="Avenir"/>
                <a:sym typeface="Avenir"/>
              </a:rPr>
              <a:t>Zip codes 02124, 02125, and 02130 have notably darker squares</a:t>
            </a:r>
            <a:endParaRPr sz="2000">
              <a:solidFill>
                <a:schemeClr val="dk2"/>
              </a:solidFill>
              <a:latin typeface="Avenir"/>
              <a:ea typeface="Avenir"/>
              <a:cs typeface="Avenir"/>
              <a:sym typeface="Avenir"/>
            </a:endParaRPr>
          </a:p>
        </p:txBody>
      </p:sp>
      <p:sp>
        <p:nvSpPr>
          <p:cNvPr id="176" name="Google Shape;176;p31"/>
          <p:cNvSpPr txBox="1"/>
          <p:nvPr/>
        </p:nvSpPr>
        <p:spPr>
          <a:xfrm>
            <a:off x="336775" y="3963650"/>
            <a:ext cx="7670700" cy="11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u="sng">
                <a:solidFill>
                  <a:schemeClr val="dk1"/>
                </a:solidFill>
                <a:latin typeface="Avenir"/>
                <a:ea typeface="Avenir"/>
                <a:cs typeface="Avenir"/>
                <a:sym typeface="Avenir"/>
              </a:rPr>
              <a:t>Analysis</a:t>
            </a:r>
            <a:endParaRPr b="1" sz="900" u="sng">
              <a:solidFill>
                <a:schemeClr val="dk1"/>
              </a:solidFill>
              <a:latin typeface="Avenir"/>
              <a:ea typeface="Avenir"/>
              <a:cs typeface="Avenir"/>
              <a:sym typeface="Avenir"/>
            </a:endParaRPr>
          </a:p>
          <a:p>
            <a:pPr indent="-311150" lvl="0" marL="457200" rtl="0" algn="l">
              <a:lnSpc>
                <a:spcPct val="115000"/>
              </a:lnSpc>
              <a:spcBef>
                <a:spcPts val="0"/>
              </a:spcBef>
              <a:spcAft>
                <a:spcPts val="0"/>
              </a:spcAft>
              <a:buClr>
                <a:schemeClr val="dk1"/>
              </a:buClr>
              <a:buSzPts val="1300"/>
              <a:buFont typeface="Roboto"/>
              <a:buChar char="●"/>
            </a:pPr>
            <a:r>
              <a:rPr b="1" lang="en" sz="1300">
                <a:solidFill>
                  <a:schemeClr val="dk1"/>
                </a:solidFill>
                <a:latin typeface="Avenir"/>
                <a:ea typeface="Avenir"/>
                <a:cs typeface="Avenir"/>
                <a:sym typeface="Avenir"/>
              </a:rPr>
              <a:t>Yearly Variations</a:t>
            </a:r>
            <a:r>
              <a:rPr lang="en" sz="1300">
                <a:solidFill>
                  <a:schemeClr val="dk1"/>
                </a:solidFill>
                <a:latin typeface="Avenir"/>
                <a:ea typeface="Avenir"/>
                <a:cs typeface="Avenir"/>
                <a:sym typeface="Avenir"/>
              </a:rPr>
              <a:t>: Some years show an even spread of reports across zip codes, while others display a concentration in specific areas</a:t>
            </a:r>
            <a:endParaRPr sz="1900">
              <a:solidFill>
                <a:schemeClr val="dk1"/>
              </a:solidFill>
              <a:latin typeface="Avenir"/>
              <a:ea typeface="Avenir"/>
              <a:cs typeface="Avenir"/>
              <a:sym typeface="Avenir"/>
            </a:endParaRPr>
          </a:p>
        </p:txBody>
      </p:sp>
      <p:pic>
        <p:nvPicPr>
          <p:cNvPr id="177" name="Google Shape;177;p31"/>
          <p:cNvPicPr preferRelativeResize="0"/>
          <p:nvPr/>
        </p:nvPicPr>
        <p:blipFill rotWithShape="1">
          <a:blip r:embed="rId3">
            <a:alphaModFix/>
          </a:blip>
          <a:srcRect b="1874" l="1671" r="0" t="0"/>
          <a:stretch/>
        </p:blipFill>
        <p:spPr>
          <a:xfrm>
            <a:off x="252025" y="904975"/>
            <a:ext cx="4038524" cy="30586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Avenir"/>
                <a:ea typeface="Avenir"/>
                <a:cs typeface="Avenir"/>
                <a:sym typeface="Avenir"/>
              </a:rPr>
              <a:t>From Early Insights Report</a:t>
            </a:r>
            <a:endParaRPr>
              <a:latin typeface="Avenir"/>
              <a:ea typeface="Avenir"/>
              <a:cs typeface="Avenir"/>
              <a:sym typeface="Aveni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2"/>
          <p:cNvSpPr txBox="1"/>
          <p:nvPr>
            <p:ph type="title"/>
          </p:nvPr>
        </p:nvSpPr>
        <p:spPr>
          <a:xfrm>
            <a:off x="311700" y="119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nir"/>
                <a:ea typeface="Avenir"/>
                <a:cs typeface="Avenir"/>
                <a:sym typeface="Avenir"/>
              </a:rPr>
              <a:t>Zip Codes and Number of Unique Types of Animals</a:t>
            </a:r>
            <a:endParaRPr>
              <a:latin typeface="Avenir"/>
              <a:ea typeface="Avenir"/>
              <a:cs typeface="Avenir"/>
              <a:sym typeface="Avenir"/>
            </a:endParaRPr>
          </a:p>
        </p:txBody>
      </p:sp>
      <p:pic>
        <p:nvPicPr>
          <p:cNvPr id="183" name="Google Shape;183;p32"/>
          <p:cNvPicPr preferRelativeResize="0"/>
          <p:nvPr/>
        </p:nvPicPr>
        <p:blipFill>
          <a:blip r:embed="rId3">
            <a:alphaModFix/>
          </a:blip>
          <a:stretch>
            <a:fillRect/>
          </a:stretch>
        </p:blipFill>
        <p:spPr>
          <a:xfrm>
            <a:off x="191700" y="691975"/>
            <a:ext cx="4889399" cy="3237575"/>
          </a:xfrm>
          <a:prstGeom prst="rect">
            <a:avLst/>
          </a:prstGeom>
          <a:noFill/>
          <a:ln>
            <a:noFill/>
          </a:ln>
        </p:spPr>
      </p:pic>
      <p:sp>
        <p:nvSpPr>
          <p:cNvPr id="184" name="Google Shape;184;p32"/>
          <p:cNvSpPr txBox="1"/>
          <p:nvPr/>
        </p:nvSpPr>
        <p:spPr>
          <a:xfrm>
            <a:off x="5081100" y="787800"/>
            <a:ext cx="4062900" cy="3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endParaRPr sz="1500" u="sng">
              <a:solidFill>
                <a:schemeClr val="dk1"/>
              </a:solidFill>
              <a:latin typeface="Avenir"/>
              <a:ea typeface="Avenir"/>
              <a:cs typeface="Avenir"/>
              <a:sym typeface="Avenir"/>
            </a:endParaRPr>
          </a:p>
          <a:p>
            <a:pPr indent="0" lvl="0" marL="0" rtl="0" algn="l">
              <a:spcBef>
                <a:spcPts val="0"/>
              </a:spcBef>
              <a:spcAft>
                <a:spcPts val="0"/>
              </a:spcAft>
              <a:buNone/>
            </a:pPr>
            <a:r>
              <a:t/>
            </a:r>
            <a:endParaRPr sz="1500" u="sng">
              <a:solidFill>
                <a:schemeClr val="dk1"/>
              </a:solidFill>
              <a:latin typeface="Avenir"/>
              <a:ea typeface="Avenir"/>
              <a:cs typeface="Avenir"/>
              <a:sym typeface="Avenir"/>
            </a:endParaRPr>
          </a:p>
          <a:p>
            <a:pPr indent="-317500" lvl="0" marL="457200" rtl="0" algn="l">
              <a:lnSpc>
                <a:spcPct val="150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Zip-codes close to each other have similar amount of different animals, meaning that there code be animal burrows or nests that cross zip-code boundaries</a:t>
            </a:r>
            <a:endParaRPr>
              <a:solidFill>
                <a:schemeClr val="dk1"/>
              </a:solidFill>
              <a:latin typeface="Avenir"/>
              <a:ea typeface="Avenir"/>
              <a:cs typeface="Avenir"/>
              <a:sym typeface="Avenir"/>
            </a:endParaRPr>
          </a:p>
          <a:p>
            <a:pPr indent="-317500" lvl="0" marL="457200" rtl="0" algn="l">
              <a:lnSpc>
                <a:spcPct val="150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There is only a gradual decrease meaning that there isn’t a large amount of difference between the zip-codes</a:t>
            </a:r>
            <a:endParaRPr sz="2100">
              <a:solidFill>
                <a:schemeClr val="dk2"/>
              </a:solidFill>
              <a:latin typeface="Avenir"/>
              <a:ea typeface="Avenir"/>
              <a:cs typeface="Avenir"/>
              <a:sym typeface="Avenir"/>
            </a:endParaRPr>
          </a:p>
        </p:txBody>
      </p:sp>
      <p:sp>
        <p:nvSpPr>
          <p:cNvPr id="185" name="Google Shape;185;p32"/>
          <p:cNvSpPr txBox="1"/>
          <p:nvPr/>
        </p:nvSpPr>
        <p:spPr>
          <a:xfrm>
            <a:off x="435900" y="3849350"/>
            <a:ext cx="8572500" cy="1162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u="sng">
                <a:solidFill>
                  <a:schemeClr val="dk1"/>
                </a:solidFill>
                <a:latin typeface="Avenir"/>
                <a:ea typeface="Avenir"/>
                <a:cs typeface="Avenir"/>
                <a:sym typeface="Avenir"/>
              </a:rPr>
              <a:t>Analysis</a:t>
            </a:r>
            <a:endParaRPr sz="1000" u="sng">
              <a:solidFill>
                <a:schemeClr val="dk1"/>
              </a:solidFill>
              <a:latin typeface="Avenir"/>
              <a:ea typeface="Avenir"/>
              <a:cs typeface="Avenir"/>
              <a:sym typeface="Avenir"/>
            </a:endParaRPr>
          </a:p>
          <a:p>
            <a:pPr indent="-304800" lvl="0" marL="457200" rtl="0" algn="l">
              <a:lnSpc>
                <a:spcPct val="150000"/>
              </a:lnSpc>
              <a:spcBef>
                <a:spcPts val="0"/>
              </a:spcBef>
              <a:spcAft>
                <a:spcPts val="0"/>
              </a:spcAft>
              <a:buClr>
                <a:schemeClr val="dk1"/>
              </a:buClr>
              <a:buSzPts val="1200"/>
              <a:buFont typeface="Avenir"/>
              <a:buChar char="●"/>
            </a:pPr>
            <a:r>
              <a:rPr lang="en" sz="1200">
                <a:solidFill>
                  <a:schemeClr val="dk1"/>
                </a:solidFill>
                <a:latin typeface="Avenir"/>
                <a:ea typeface="Avenir"/>
                <a:cs typeface="Avenir"/>
                <a:sym typeface="Avenir"/>
              </a:rPr>
              <a:t>Shows that there are a significant amount of zip codes that have more than 15 different types of animals, showing that each zip code has a variety of different animals</a:t>
            </a:r>
            <a:endParaRPr sz="1200">
              <a:solidFill>
                <a:schemeClr val="dk1"/>
              </a:solidFill>
              <a:latin typeface="Avenir"/>
              <a:ea typeface="Avenir"/>
              <a:cs typeface="Avenir"/>
              <a:sym typeface="Avenir"/>
            </a:endParaRPr>
          </a:p>
          <a:p>
            <a:pPr indent="-304800" lvl="0" marL="457200" rtl="0" algn="l">
              <a:lnSpc>
                <a:spcPct val="115000"/>
              </a:lnSpc>
              <a:spcBef>
                <a:spcPts val="0"/>
              </a:spcBef>
              <a:spcAft>
                <a:spcPts val="0"/>
              </a:spcAft>
              <a:buClr>
                <a:schemeClr val="dk1"/>
              </a:buClr>
              <a:buSzPts val="1200"/>
              <a:buFont typeface="Avenir"/>
              <a:buChar char="●"/>
            </a:pPr>
            <a:r>
              <a:rPr lang="en" sz="1200">
                <a:solidFill>
                  <a:schemeClr val="dk1"/>
                </a:solidFill>
                <a:latin typeface="Avenir"/>
                <a:ea typeface="Avenir"/>
                <a:cs typeface="Avenir"/>
                <a:sym typeface="Avenir"/>
              </a:rPr>
              <a:t>Higher pet ownership rates in certain zip codes could contribute to the number of reports.</a:t>
            </a:r>
            <a:endParaRPr sz="1200">
              <a:solidFill>
                <a:schemeClr val="dk1"/>
              </a:solidFill>
              <a:latin typeface="Avenir"/>
              <a:ea typeface="Avenir"/>
              <a:cs typeface="Avenir"/>
              <a:sym typeface="Aveni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3"/>
          <p:cNvSpPr txBox="1"/>
          <p:nvPr>
            <p:ph type="title"/>
          </p:nvPr>
        </p:nvSpPr>
        <p:spPr>
          <a:xfrm>
            <a:off x="311700" y="236975"/>
            <a:ext cx="8726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nir"/>
                <a:ea typeface="Avenir"/>
                <a:cs typeface="Avenir"/>
                <a:sym typeface="Avenir"/>
              </a:rPr>
              <a:t>Yearly Heatmap of All Animal Requests</a:t>
            </a:r>
            <a:endParaRPr>
              <a:latin typeface="Avenir"/>
              <a:ea typeface="Avenir"/>
              <a:cs typeface="Avenir"/>
              <a:sym typeface="Avenir"/>
            </a:endParaRPr>
          </a:p>
        </p:txBody>
      </p:sp>
      <p:pic>
        <p:nvPicPr>
          <p:cNvPr id="191" name="Google Shape;191;p33"/>
          <p:cNvPicPr preferRelativeResize="0"/>
          <p:nvPr/>
        </p:nvPicPr>
        <p:blipFill>
          <a:blip r:embed="rId3">
            <a:alphaModFix/>
          </a:blip>
          <a:stretch>
            <a:fillRect/>
          </a:stretch>
        </p:blipFill>
        <p:spPr>
          <a:xfrm>
            <a:off x="266425" y="961477"/>
            <a:ext cx="4132076" cy="3418477"/>
          </a:xfrm>
          <a:prstGeom prst="rect">
            <a:avLst/>
          </a:prstGeom>
          <a:noFill/>
          <a:ln>
            <a:noFill/>
          </a:ln>
        </p:spPr>
      </p:pic>
      <p:pic>
        <p:nvPicPr>
          <p:cNvPr id="192" name="Google Shape;192;p33"/>
          <p:cNvPicPr preferRelativeResize="0"/>
          <p:nvPr/>
        </p:nvPicPr>
        <p:blipFill>
          <a:blip r:embed="rId4">
            <a:alphaModFix/>
          </a:blip>
          <a:stretch>
            <a:fillRect/>
          </a:stretch>
        </p:blipFill>
        <p:spPr>
          <a:xfrm>
            <a:off x="4674822" y="961475"/>
            <a:ext cx="4202752" cy="3476951"/>
          </a:xfrm>
          <a:prstGeom prst="rect">
            <a:avLst/>
          </a:prstGeom>
          <a:noFill/>
          <a:ln>
            <a:noFill/>
          </a:ln>
        </p:spPr>
      </p:pic>
      <p:sp>
        <p:nvSpPr>
          <p:cNvPr id="193" name="Google Shape;193;p33"/>
          <p:cNvSpPr txBox="1"/>
          <p:nvPr>
            <p:ph type="title"/>
          </p:nvPr>
        </p:nvSpPr>
        <p:spPr>
          <a:xfrm>
            <a:off x="208650" y="4438425"/>
            <a:ext cx="42819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Avenir"/>
                <a:ea typeface="Avenir"/>
                <a:cs typeface="Avenir"/>
                <a:sym typeface="Avenir"/>
              </a:rPr>
              <a:t>2013</a:t>
            </a:r>
            <a:endParaRPr>
              <a:latin typeface="Avenir"/>
              <a:ea typeface="Avenir"/>
              <a:cs typeface="Avenir"/>
              <a:sym typeface="Avenir"/>
            </a:endParaRPr>
          </a:p>
        </p:txBody>
      </p:sp>
      <p:sp>
        <p:nvSpPr>
          <p:cNvPr id="194" name="Google Shape;194;p33"/>
          <p:cNvSpPr txBox="1"/>
          <p:nvPr>
            <p:ph type="title"/>
          </p:nvPr>
        </p:nvSpPr>
        <p:spPr>
          <a:xfrm>
            <a:off x="4490550" y="4438425"/>
            <a:ext cx="4547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Avenir"/>
                <a:ea typeface="Avenir"/>
                <a:cs typeface="Avenir"/>
                <a:sym typeface="Avenir"/>
              </a:rPr>
              <a:t>2023</a:t>
            </a:r>
            <a:endParaRPr>
              <a:latin typeface="Avenir"/>
              <a:ea typeface="Avenir"/>
              <a:cs typeface="Avenir"/>
              <a:sym typeface="Aveni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nvSpPr>
        <p:spPr>
          <a:xfrm>
            <a:off x="6590600" y="231175"/>
            <a:ext cx="2553300" cy="475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nir"/>
                <a:ea typeface="Avenir"/>
                <a:cs typeface="Avenir"/>
                <a:sym typeface="Avenir"/>
              </a:rPr>
              <a:t>Heatmaps of every year next to each other</a:t>
            </a:r>
            <a:endParaRPr sz="1800">
              <a:solidFill>
                <a:schemeClr val="dk1"/>
              </a:solidFill>
              <a:latin typeface="Avenir"/>
              <a:ea typeface="Avenir"/>
              <a:cs typeface="Avenir"/>
              <a:sym typeface="Avenir"/>
            </a:endParaRPr>
          </a:p>
          <a:p>
            <a:pPr indent="0" lvl="0" marL="0" rtl="0" algn="l">
              <a:spcBef>
                <a:spcPts val="0"/>
              </a:spcBef>
              <a:spcAft>
                <a:spcPts val="0"/>
              </a:spcAft>
              <a:buNone/>
            </a:pPr>
            <a:r>
              <a:t/>
            </a:r>
            <a:endParaRPr sz="1800" u="sng">
              <a:solidFill>
                <a:schemeClr val="dk1"/>
              </a:solidFill>
              <a:latin typeface="Avenir"/>
              <a:ea typeface="Avenir"/>
              <a:cs typeface="Avenir"/>
              <a:sym typeface="Avenir"/>
            </a:endParaRPr>
          </a:p>
          <a:p>
            <a:pPr indent="0" lvl="0" marL="0" rtl="0" algn="l">
              <a:spcBef>
                <a:spcPts val="0"/>
              </a:spcBef>
              <a:spcAft>
                <a:spcPts val="0"/>
              </a:spcAft>
              <a:buNone/>
            </a:pPr>
            <a:r>
              <a:t/>
            </a:r>
            <a:endParaRPr sz="1800" u="sng">
              <a:solidFill>
                <a:schemeClr val="dk1"/>
              </a:solidFill>
              <a:latin typeface="Avenir"/>
              <a:ea typeface="Avenir"/>
              <a:cs typeface="Avenir"/>
              <a:sym typeface="Avenir"/>
            </a:endParaRPr>
          </a:p>
          <a:p>
            <a:pPr indent="0" lvl="0" marL="0" rtl="0" algn="l">
              <a:spcBef>
                <a:spcPts val="0"/>
              </a:spcBef>
              <a:spcAft>
                <a:spcPts val="0"/>
              </a:spcAft>
              <a:buNone/>
            </a:pPr>
            <a:r>
              <a:t/>
            </a:r>
            <a:endParaRPr sz="1800" u="sng">
              <a:solidFill>
                <a:schemeClr val="dk1"/>
              </a:solidFill>
              <a:latin typeface="Avenir"/>
              <a:ea typeface="Avenir"/>
              <a:cs typeface="Avenir"/>
              <a:sym typeface="Avenir"/>
            </a:endParaRPr>
          </a:p>
          <a:p>
            <a:pPr indent="0" lvl="0" marL="0" rtl="0" algn="l">
              <a:spcBef>
                <a:spcPts val="0"/>
              </a:spcBef>
              <a:spcAft>
                <a:spcPts val="0"/>
              </a:spcAft>
              <a:buNone/>
            </a:pPr>
            <a:r>
              <a:t/>
            </a:r>
            <a:endParaRPr sz="1800" u="sng">
              <a:solidFill>
                <a:schemeClr val="dk1"/>
              </a:solidFill>
              <a:latin typeface="Avenir"/>
              <a:ea typeface="Avenir"/>
              <a:cs typeface="Avenir"/>
              <a:sym typeface="Avenir"/>
            </a:endParaRPr>
          </a:p>
          <a:p>
            <a:pPr indent="0" lvl="0" marL="0" rtl="0" algn="l">
              <a:spcBef>
                <a:spcPts val="0"/>
              </a:spcBef>
              <a:spcAft>
                <a:spcPts val="0"/>
              </a:spcAft>
              <a:buNone/>
            </a:pPr>
            <a:r>
              <a:t/>
            </a:r>
            <a:endParaRPr sz="1800" u="sng">
              <a:solidFill>
                <a:schemeClr val="dk1"/>
              </a:solidFill>
              <a:latin typeface="Avenir"/>
              <a:ea typeface="Avenir"/>
              <a:cs typeface="Avenir"/>
              <a:sym typeface="Avenir"/>
            </a:endParaRPr>
          </a:p>
          <a:p>
            <a:pPr indent="0" lvl="0" marL="0" rtl="0" algn="l">
              <a:spcBef>
                <a:spcPts val="0"/>
              </a:spcBef>
              <a:spcAft>
                <a:spcPts val="0"/>
              </a:spcAft>
              <a:buNone/>
            </a:pPr>
            <a:r>
              <a:t/>
            </a:r>
            <a:endParaRPr sz="1800" u="sng">
              <a:solidFill>
                <a:schemeClr val="dk1"/>
              </a:solidFill>
              <a:latin typeface="Avenir"/>
              <a:ea typeface="Avenir"/>
              <a:cs typeface="Avenir"/>
              <a:sym typeface="Avenir"/>
            </a:endParaRPr>
          </a:p>
          <a:p>
            <a:pPr indent="0" lvl="0" marL="0" rtl="0" algn="l">
              <a:spcBef>
                <a:spcPts val="0"/>
              </a:spcBef>
              <a:spcAft>
                <a:spcPts val="0"/>
              </a:spcAft>
              <a:buNone/>
            </a:pPr>
            <a:r>
              <a:rPr lang="en" sz="1800">
                <a:solidFill>
                  <a:schemeClr val="dk1"/>
                </a:solidFill>
                <a:latin typeface="Avenir"/>
                <a:ea typeface="Avenir"/>
                <a:cs typeface="Avenir"/>
                <a:sym typeface="Avenir"/>
              </a:rPr>
              <a:t>Analysis:</a:t>
            </a:r>
            <a:endParaRPr sz="1800">
              <a:solidFill>
                <a:schemeClr val="dk1"/>
              </a:solidFill>
              <a:latin typeface="Avenir"/>
              <a:ea typeface="Avenir"/>
              <a:cs typeface="Avenir"/>
              <a:sym typeface="Avenir"/>
            </a:endParaRPr>
          </a:p>
          <a:p>
            <a:pPr indent="-342900" lvl="0" marL="457200" rtl="0" algn="l">
              <a:spcBef>
                <a:spcPts val="0"/>
              </a:spcBef>
              <a:spcAft>
                <a:spcPts val="0"/>
              </a:spcAft>
              <a:buClr>
                <a:schemeClr val="dk1"/>
              </a:buClr>
              <a:buSzPts val="1800"/>
              <a:buFont typeface="Avenir"/>
              <a:buChar char="●"/>
            </a:pPr>
            <a:r>
              <a:rPr lang="en" sz="1800">
                <a:solidFill>
                  <a:schemeClr val="dk1"/>
                </a:solidFill>
                <a:latin typeface="Avenir"/>
                <a:ea typeface="Avenir"/>
                <a:cs typeface="Avenir"/>
                <a:sym typeface="Avenir"/>
              </a:rPr>
              <a:t>Heatmap looks like its blooming with the spring and summer months of the year</a:t>
            </a:r>
            <a:endParaRPr sz="1800">
              <a:solidFill>
                <a:schemeClr val="dk1"/>
              </a:solidFill>
              <a:latin typeface="Avenir"/>
              <a:ea typeface="Avenir"/>
              <a:cs typeface="Avenir"/>
              <a:sym typeface="Avenir"/>
            </a:endParaRPr>
          </a:p>
        </p:txBody>
      </p:sp>
      <p:pic>
        <p:nvPicPr>
          <p:cNvPr id="200" name="Google Shape;200;p34" title="gifbyzipcode.mp4">
            <a:hlinkClick r:id="rId3"/>
          </p:cNvPr>
          <p:cNvPicPr preferRelativeResize="0"/>
          <p:nvPr/>
        </p:nvPicPr>
        <p:blipFill>
          <a:blip r:embed="rId4">
            <a:alphaModFix/>
          </a:blip>
          <a:stretch>
            <a:fillRect/>
          </a:stretch>
        </p:blipFill>
        <p:spPr>
          <a:xfrm>
            <a:off x="0" y="0"/>
            <a:ext cx="6590600" cy="5091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5"/>
          <p:cNvSpPr txBox="1"/>
          <p:nvPr>
            <p:ph type="title"/>
          </p:nvPr>
        </p:nvSpPr>
        <p:spPr>
          <a:xfrm>
            <a:off x="311700" y="1974800"/>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0000">
                <a:latin typeface="Avenir"/>
                <a:ea typeface="Avenir"/>
                <a:cs typeface="Avenir"/>
                <a:sym typeface="Avenir"/>
              </a:rPr>
              <a:t>ANIMAL TYPES</a:t>
            </a:r>
            <a:endParaRPr sz="10000">
              <a:latin typeface="Avenir"/>
              <a:ea typeface="Avenir"/>
              <a:cs typeface="Avenir"/>
              <a:sym typeface="Aveni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6"/>
          <p:cNvSpPr txBox="1"/>
          <p:nvPr>
            <p:ph type="title"/>
          </p:nvPr>
        </p:nvSpPr>
        <p:spPr>
          <a:xfrm>
            <a:off x="213550" y="762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latin typeface="Avenir"/>
                <a:ea typeface="Avenir"/>
                <a:cs typeface="Avenir"/>
                <a:sym typeface="Avenir"/>
              </a:rPr>
              <a:t>What kinds of animals are most common in complaints?</a:t>
            </a:r>
            <a:endParaRPr/>
          </a:p>
          <a:p>
            <a:pPr indent="0" lvl="0" marL="0" rtl="0" algn="l">
              <a:spcBef>
                <a:spcPts val="0"/>
              </a:spcBef>
              <a:spcAft>
                <a:spcPts val="0"/>
              </a:spcAft>
              <a:buNone/>
            </a:pPr>
            <a:r>
              <a:t/>
            </a:r>
            <a:endParaRPr/>
          </a:p>
        </p:txBody>
      </p:sp>
      <p:sp>
        <p:nvSpPr>
          <p:cNvPr id="211" name="Google Shape;211;p36"/>
          <p:cNvSpPr txBox="1"/>
          <p:nvPr/>
        </p:nvSpPr>
        <p:spPr>
          <a:xfrm>
            <a:off x="5081100" y="822075"/>
            <a:ext cx="4062900" cy="3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endParaRPr sz="1500" u="sng">
              <a:solidFill>
                <a:schemeClr val="dk1"/>
              </a:solidFill>
              <a:latin typeface="Avenir"/>
              <a:ea typeface="Avenir"/>
              <a:cs typeface="Avenir"/>
              <a:sym typeface="Avenir"/>
            </a:endParaRPr>
          </a:p>
          <a:p>
            <a:pPr indent="0" lvl="0" marL="0" rtl="0" algn="l">
              <a:spcBef>
                <a:spcPts val="0"/>
              </a:spcBef>
              <a:spcAft>
                <a:spcPts val="0"/>
              </a:spcAft>
              <a:buNone/>
            </a:pPr>
            <a:r>
              <a:t/>
            </a:r>
            <a:endParaRPr sz="1500" u="sng">
              <a:solidFill>
                <a:schemeClr val="dk1"/>
              </a:solidFill>
              <a:latin typeface="Avenir"/>
              <a:ea typeface="Avenir"/>
              <a:cs typeface="Avenir"/>
              <a:sym typeface="Avenir"/>
            </a:endParaRPr>
          </a:p>
          <a:p>
            <a:pPr indent="-317500" lvl="0" marL="457200" rtl="0" algn="l">
              <a:lnSpc>
                <a:spcPct val="150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The bar graph shows that most of the reports come from the top 4 animals (Dog, Cat, Bird, Squirrel)</a:t>
            </a:r>
            <a:endParaRPr>
              <a:solidFill>
                <a:schemeClr val="dk1"/>
              </a:solidFill>
              <a:latin typeface="Avenir"/>
              <a:ea typeface="Avenir"/>
              <a:cs typeface="Avenir"/>
              <a:sym typeface="Avenir"/>
            </a:endParaRPr>
          </a:p>
          <a:p>
            <a:pPr indent="-317500" lvl="0" marL="457200" rtl="0" algn="l">
              <a:lnSpc>
                <a:spcPct val="150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Other animals are usually one-off instances that could be considered special cases</a:t>
            </a:r>
            <a:endParaRPr sz="2100">
              <a:solidFill>
                <a:schemeClr val="dk2"/>
              </a:solidFill>
              <a:latin typeface="Avenir"/>
              <a:ea typeface="Avenir"/>
              <a:cs typeface="Avenir"/>
              <a:sym typeface="Avenir"/>
            </a:endParaRPr>
          </a:p>
        </p:txBody>
      </p:sp>
      <p:sp>
        <p:nvSpPr>
          <p:cNvPr id="212" name="Google Shape;212;p36"/>
          <p:cNvSpPr txBox="1"/>
          <p:nvPr/>
        </p:nvSpPr>
        <p:spPr>
          <a:xfrm>
            <a:off x="285750" y="3944475"/>
            <a:ext cx="8572500" cy="1014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u="sng">
                <a:solidFill>
                  <a:schemeClr val="dk1"/>
                </a:solidFill>
                <a:latin typeface="Avenir"/>
                <a:ea typeface="Avenir"/>
                <a:cs typeface="Avenir"/>
                <a:sym typeface="Avenir"/>
              </a:rPr>
              <a:t>Analysis</a:t>
            </a:r>
            <a:endParaRPr sz="1000" u="sng">
              <a:solidFill>
                <a:schemeClr val="dk1"/>
              </a:solidFill>
              <a:latin typeface="Avenir"/>
              <a:ea typeface="Avenir"/>
              <a:cs typeface="Avenir"/>
              <a:sym typeface="Avenir"/>
            </a:endParaRPr>
          </a:p>
          <a:p>
            <a:pPr indent="-292100" lvl="0" marL="457200" rtl="0" algn="l">
              <a:lnSpc>
                <a:spcPct val="150000"/>
              </a:lnSpc>
              <a:spcBef>
                <a:spcPts val="0"/>
              </a:spcBef>
              <a:spcAft>
                <a:spcPts val="0"/>
              </a:spcAft>
              <a:buClr>
                <a:schemeClr val="dk1"/>
              </a:buClr>
              <a:buSzPts val="1000"/>
              <a:buFont typeface="Avenir"/>
              <a:buChar char="●"/>
            </a:pPr>
            <a:r>
              <a:rPr lang="en" sz="1000">
                <a:solidFill>
                  <a:schemeClr val="dk1"/>
                </a:solidFill>
                <a:latin typeface="Avenir"/>
                <a:ea typeface="Avenir"/>
                <a:cs typeface="Avenir"/>
                <a:sym typeface="Avenir"/>
              </a:rPr>
              <a:t>A significant amount of reports could be pets and the rest are wild animals, however, we don’t know if incidents animals such as cat or birds are for pets or for strays, probably a mix of both</a:t>
            </a:r>
            <a:endParaRPr sz="1000">
              <a:solidFill>
                <a:schemeClr val="dk1"/>
              </a:solidFill>
              <a:latin typeface="Avenir"/>
              <a:ea typeface="Avenir"/>
              <a:cs typeface="Avenir"/>
              <a:sym typeface="Avenir"/>
            </a:endParaRPr>
          </a:p>
          <a:p>
            <a:pPr indent="-292100" lvl="0" marL="457200" rtl="0" algn="l">
              <a:lnSpc>
                <a:spcPct val="115000"/>
              </a:lnSpc>
              <a:spcBef>
                <a:spcPts val="0"/>
              </a:spcBef>
              <a:spcAft>
                <a:spcPts val="0"/>
              </a:spcAft>
              <a:buClr>
                <a:schemeClr val="dk1"/>
              </a:buClr>
              <a:buSzPts val="1000"/>
              <a:buFont typeface="Avenir"/>
              <a:buChar char="●"/>
            </a:pPr>
            <a:r>
              <a:rPr lang="en" sz="1000">
                <a:solidFill>
                  <a:schemeClr val="dk1"/>
                </a:solidFill>
                <a:latin typeface="Avenir"/>
                <a:ea typeface="Avenir"/>
                <a:cs typeface="Avenir"/>
                <a:sym typeface="Avenir"/>
              </a:rPr>
              <a:t>Higher pet ownership rates codes could contribute to the number of reports</a:t>
            </a:r>
            <a:endParaRPr sz="1000">
              <a:solidFill>
                <a:schemeClr val="dk1"/>
              </a:solidFill>
              <a:latin typeface="Avenir"/>
              <a:ea typeface="Avenir"/>
              <a:cs typeface="Avenir"/>
              <a:sym typeface="Avenir"/>
            </a:endParaRPr>
          </a:p>
          <a:p>
            <a:pPr indent="-292100" lvl="0" marL="457200" rtl="0" algn="l">
              <a:lnSpc>
                <a:spcPct val="150000"/>
              </a:lnSpc>
              <a:spcBef>
                <a:spcPts val="0"/>
              </a:spcBef>
              <a:spcAft>
                <a:spcPts val="0"/>
              </a:spcAft>
              <a:buClr>
                <a:schemeClr val="dk1"/>
              </a:buClr>
              <a:buSzPts val="1000"/>
              <a:buFont typeface="Avenir"/>
              <a:buChar char="●"/>
            </a:pPr>
            <a:r>
              <a:rPr lang="en" sz="1000">
                <a:solidFill>
                  <a:schemeClr val="dk1"/>
                </a:solidFill>
                <a:latin typeface="Avenir"/>
                <a:ea typeface="Avenir"/>
                <a:cs typeface="Avenir"/>
                <a:sym typeface="Avenir"/>
              </a:rPr>
              <a:t>Most of the resources can be dedicated to handling a certain type of animals</a:t>
            </a:r>
            <a:endParaRPr sz="1000">
              <a:solidFill>
                <a:schemeClr val="dk1"/>
              </a:solidFill>
              <a:latin typeface="Avenir"/>
              <a:ea typeface="Avenir"/>
              <a:cs typeface="Avenir"/>
              <a:sym typeface="Avenir"/>
            </a:endParaRPr>
          </a:p>
        </p:txBody>
      </p:sp>
      <p:pic>
        <p:nvPicPr>
          <p:cNvPr id="213" name="Google Shape;213;p36"/>
          <p:cNvPicPr preferRelativeResize="0"/>
          <p:nvPr/>
        </p:nvPicPr>
        <p:blipFill rotWithShape="1">
          <a:blip r:embed="rId3">
            <a:alphaModFix/>
          </a:blip>
          <a:srcRect b="2134" l="2629" r="7312" t="6666"/>
          <a:stretch/>
        </p:blipFill>
        <p:spPr>
          <a:xfrm>
            <a:off x="285750" y="603075"/>
            <a:ext cx="4758124" cy="32206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7"/>
          <p:cNvSpPr txBox="1"/>
          <p:nvPr/>
        </p:nvSpPr>
        <p:spPr>
          <a:xfrm>
            <a:off x="5227025" y="513450"/>
            <a:ext cx="3917100" cy="3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endParaRPr sz="1500" u="sng">
              <a:solidFill>
                <a:schemeClr val="dk1"/>
              </a:solidFill>
              <a:latin typeface="Avenir"/>
              <a:ea typeface="Avenir"/>
              <a:cs typeface="Avenir"/>
              <a:sym typeface="Avenir"/>
            </a:endParaRPr>
          </a:p>
          <a:p>
            <a:pPr indent="0" lvl="0" marL="0" rtl="0" algn="l">
              <a:spcBef>
                <a:spcPts val="0"/>
              </a:spcBef>
              <a:spcAft>
                <a:spcPts val="0"/>
              </a:spcAft>
              <a:buNone/>
            </a:pPr>
            <a:r>
              <a:t/>
            </a:r>
            <a:endParaRPr sz="1500" u="sng">
              <a:solidFill>
                <a:schemeClr val="dk1"/>
              </a:solidFill>
              <a:latin typeface="Avenir"/>
              <a:ea typeface="Avenir"/>
              <a:cs typeface="Avenir"/>
              <a:sym typeface="Avenir"/>
            </a:endParaRPr>
          </a:p>
          <a:p>
            <a:pPr indent="-304800" lvl="0" marL="457200" rtl="0" algn="l">
              <a:lnSpc>
                <a:spcPct val="150000"/>
              </a:lnSpc>
              <a:spcBef>
                <a:spcPts val="0"/>
              </a:spcBef>
              <a:spcAft>
                <a:spcPts val="0"/>
              </a:spcAft>
              <a:buClr>
                <a:schemeClr val="dk1"/>
              </a:buClr>
              <a:buSzPts val="1200"/>
              <a:buFont typeface="Avenir"/>
              <a:buChar char="●"/>
            </a:pPr>
            <a:r>
              <a:rPr lang="en" sz="1200">
                <a:solidFill>
                  <a:schemeClr val="dk1"/>
                </a:solidFill>
                <a:latin typeface="Avenir"/>
                <a:ea typeface="Avenir"/>
                <a:cs typeface="Avenir"/>
                <a:sym typeface="Avenir"/>
              </a:rPr>
              <a:t>The bar graph shows the number of reports of the top 5 animals</a:t>
            </a:r>
            <a:endParaRPr sz="1200">
              <a:solidFill>
                <a:schemeClr val="dk1"/>
              </a:solidFill>
              <a:latin typeface="Avenir"/>
              <a:ea typeface="Avenir"/>
              <a:cs typeface="Avenir"/>
              <a:sym typeface="Avenir"/>
            </a:endParaRPr>
          </a:p>
          <a:p>
            <a:pPr indent="-304800" lvl="0" marL="457200" rtl="0" algn="l">
              <a:lnSpc>
                <a:spcPct val="150000"/>
              </a:lnSpc>
              <a:spcBef>
                <a:spcPts val="0"/>
              </a:spcBef>
              <a:spcAft>
                <a:spcPts val="0"/>
              </a:spcAft>
              <a:buClr>
                <a:schemeClr val="dk1"/>
              </a:buClr>
              <a:buSzPts val="1200"/>
              <a:buFont typeface="Avenir"/>
              <a:buChar char="●"/>
            </a:pPr>
            <a:r>
              <a:rPr lang="en" sz="1200">
                <a:solidFill>
                  <a:schemeClr val="dk1"/>
                </a:solidFill>
                <a:latin typeface="Avenir"/>
                <a:ea typeface="Avenir"/>
                <a:cs typeface="Avenir"/>
                <a:sym typeface="Avenir"/>
              </a:rPr>
              <a:t>All animal reports are steadily increasing year by year, and there is a bit of an uptick right after 2020</a:t>
            </a:r>
            <a:endParaRPr sz="1200">
              <a:solidFill>
                <a:schemeClr val="dk1"/>
              </a:solidFill>
              <a:latin typeface="Avenir"/>
              <a:ea typeface="Avenir"/>
              <a:cs typeface="Avenir"/>
              <a:sym typeface="Avenir"/>
            </a:endParaRPr>
          </a:p>
          <a:p>
            <a:pPr indent="-304800" lvl="0" marL="457200" rtl="0" algn="l">
              <a:lnSpc>
                <a:spcPct val="150000"/>
              </a:lnSpc>
              <a:spcBef>
                <a:spcPts val="0"/>
              </a:spcBef>
              <a:spcAft>
                <a:spcPts val="0"/>
              </a:spcAft>
              <a:buClr>
                <a:schemeClr val="dk1"/>
              </a:buClr>
              <a:buSzPts val="1200"/>
              <a:buFont typeface="Avenir"/>
              <a:buChar char="●"/>
            </a:pPr>
            <a:r>
              <a:rPr lang="en" sz="1200">
                <a:solidFill>
                  <a:schemeClr val="dk1"/>
                </a:solidFill>
                <a:latin typeface="Avenir"/>
                <a:ea typeface="Avenir"/>
                <a:cs typeface="Avenir"/>
                <a:sym typeface="Avenir"/>
              </a:rPr>
              <a:t>Dogs are the only animal that show a significant jump in both 2016/7 and after 2020, much more than any other animal</a:t>
            </a:r>
            <a:endParaRPr sz="1900">
              <a:solidFill>
                <a:schemeClr val="dk2"/>
              </a:solidFill>
              <a:latin typeface="Avenir"/>
              <a:ea typeface="Avenir"/>
              <a:cs typeface="Avenir"/>
              <a:sym typeface="Avenir"/>
            </a:endParaRPr>
          </a:p>
        </p:txBody>
      </p:sp>
      <p:sp>
        <p:nvSpPr>
          <p:cNvPr id="219" name="Google Shape;219;p37"/>
          <p:cNvSpPr txBox="1"/>
          <p:nvPr/>
        </p:nvSpPr>
        <p:spPr>
          <a:xfrm>
            <a:off x="285750" y="3698500"/>
            <a:ext cx="8718300" cy="1261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u="sng">
                <a:solidFill>
                  <a:schemeClr val="dk1"/>
                </a:solidFill>
                <a:latin typeface="Avenir"/>
                <a:ea typeface="Avenir"/>
                <a:cs typeface="Avenir"/>
                <a:sym typeface="Avenir"/>
              </a:rPr>
              <a:t>Analysis</a:t>
            </a:r>
            <a:endParaRPr sz="1000" u="sng">
              <a:solidFill>
                <a:schemeClr val="dk1"/>
              </a:solidFill>
              <a:latin typeface="Avenir"/>
              <a:ea typeface="Avenir"/>
              <a:cs typeface="Avenir"/>
              <a:sym typeface="Avenir"/>
            </a:endParaRPr>
          </a:p>
          <a:p>
            <a:pPr indent="-304800" lvl="0" marL="457200" rtl="0" algn="l">
              <a:lnSpc>
                <a:spcPct val="150000"/>
              </a:lnSpc>
              <a:spcBef>
                <a:spcPts val="0"/>
              </a:spcBef>
              <a:spcAft>
                <a:spcPts val="0"/>
              </a:spcAft>
              <a:buClr>
                <a:schemeClr val="dk1"/>
              </a:buClr>
              <a:buSzPts val="1200"/>
              <a:buFont typeface="Avenir"/>
              <a:buChar char="●"/>
            </a:pPr>
            <a:r>
              <a:rPr lang="en" sz="1200">
                <a:solidFill>
                  <a:schemeClr val="dk1"/>
                </a:solidFill>
                <a:latin typeface="Avenir"/>
                <a:ea typeface="Avenir"/>
                <a:cs typeface="Avenir"/>
                <a:sym typeface="Avenir"/>
              </a:rPr>
              <a:t>Dog reports are increasing at a much higher rate than any other animal, this could either be due to more pet owners moving in or more people having dogs as pets</a:t>
            </a:r>
            <a:endParaRPr sz="1200">
              <a:solidFill>
                <a:schemeClr val="dk1"/>
              </a:solidFill>
              <a:latin typeface="Avenir"/>
              <a:ea typeface="Avenir"/>
              <a:cs typeface="Avenir"/>
              <a:sym typeface="Avenir"/>
            </a:endParaRPr>
          </a:p>
          <a:p>
            <a:pPr indent="-298450" lvl="1" marL="914400" rtl="0" algn="l">
              <a:lnSpc>
                <a:spcPct val="150000"/>
              </a:lnSpc>
              <a:spcBef>
                <a:spcPts val="0"/>
              </a:spcBef>
              <a:spcAft>
                <a:spcPts val="0"/>
              </a:spcAft>
              <a:buClr>
                <a:schemeClr val="dk1"/>
              </a:buClr>
              <a:buSzPts val="1100"/>
              <a:buFont typeface="Avenir"/>
              <a:buChar char="○"/>
            </a:pPr>
            <a:r>
              <a:rPr lang="en" sz="1200">
                <a:solidFill>
                  <a:schemeClr val="dk1"/>
                </a:solidFill>
                <a:latin typeface="Avenir"/>
                <a:ea typeface="Avenir"/>
                <a:cs typeface="Avenir"/>
                <a:sym typeface="Avenir"/>
              </a:rPr>
              <a:t>Adopting pets during quarantine was a very popular trend which could contribute to the rise of dog reports after 2020.</a:t>
            </a:r>
            <a:endParaRPr sz="1200">
              <a:solidFill>
                <a:schemeClr val="dk1"/>
              </a:solidFill>
              <a:latin typeface="Avenir"/>
              <a:ea typeface="Avenir"/>
              <a:cs typeface="Avenir"/>
              <a:sym typeface="Avenir"/>
            </a:endParaRPr>
          </a:p>
        </p:txBody>
      </p:sp>
      <p:pic>
        <p:nvPicPr>
          <p:cNvPr id="220" name="Google Shape;220;p37"/>
          <p:cNvPicPr preferRelativeResize="0"/>
          <p:nvPr/>
        </p:nvPicPr>
        <p:blipFill rotWithShape="1">
          <a:blip r:embed="rId3">
            <a:alphaModFix/>
          </a:blip>
          <a:srcRect b="0" l="5116" r="6364" t="4406"/>
          <a:stretch/>
        </p:blipFill>
        <p:spPr>
          <a:xfrm>
            <a:off x="148900" y="210525"/>
            <a:ext cx="4995676" cy="3226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8"/>
          <p:cNvSpPr txBox="1"/>
          <p:nvPr>
            <p:ph type="ctrTitle"/>
          </p:nvPr>
        </p:nvSpPr>
        <p:spPr>
          <a:xfrm>
            <a:off x="311708" y="10817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Avenir"/>
                <a:ea typeface="Avenir"/>
                <a:cs typeface="Avenir"/>
                <a:sym typeface="Avenir"/>
              </a:rPr>
              <a:t>Final Project</a:t>
            </a:r>
            <a:r>
              <a:rPr lang="en">
                <a:latin typeface="Avenir"/>
                <a:ea typeface="Avenir"/>
                <a:cs typeface="Avenir"/>
                <a:sym typeface="Avenir"/>
              </a:rPr>
              <a:t> Updates</a:t>
            </a:r>
            <a:endParaRPr>
              <a:latin typeface="Avenir"/>
              <a:ea typeface="Avenir"/>
              <a:cs typeface="Avenir"/>
              <a:sym typeface="Aveni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9"/>
          <p:cNvSpPr txBox="1"/>
          <p:nvPr>
            <p:ph type="title"/>
          </p:nvPr>
        </p:nvSpPr>
        <p:spPr>
          <a:xfrm>
            <a:off x="311700" y="445025"/>
            <a:ext cx="4260300" cy="572700"/>
          </a:xfrm>
          <a:prstGeom prst="rect">
            <a:avLst/>
          </a:prstGeom>
          <a:noFill/>
          <a:ln>
            <a:noFill/>
          </a:ln>
        </p:spPr>
        <p:txBody>
          <a:bodyPr anchorCtr="0" anchor="b" bIns="34275" lIns="68575" spcFirstLastPara="1" rIns="68575" wrap="square" tIns="34275">
            <a:normAutofit/>
          </a:bodyPr>
          <a:lstStyle/>
          <a:p>
            <a:pPr indent="0" lvl="0" marL="0" rtl="0" algn="ctr">
              <a:spcBef>
                <a:spcPts val="0"/>
              </a:spcBef>
              <a:spcAft>
                <a:spcPts val="0"/>
              </a:spcAft>
              <a:buSzPts val="1100"/>
              <a:buNone/>
            </a:pPr>
            <a:r>
              <a:rPr lang="en" u="sng">
                <a:latin typeface="Avenir"/>
                <a:ea typeface="Avenir"/>
                <a:cs typeface="Avenir"/>
                <a:sym typeface="Avenir"/>
              </a:rPr>
              <a:t>Extension Project</a:t>
            </a:r>
            <a:endParaRPr u="sng">
              <a:latin typeface="Avenir"/>
              <a:ea typeface="Avenir"/>
              <a:cs typeface="Avenir"/>
              <a:sym typeface="Avenir"/>
            </a:endParaRPr>
          </a:p>
        </p:txBody>
      </p:sp>
      <p:sp>
        <p:nvSpPr>
          <p:cNvPr id="231" name="Google Shape;231;p39"/>
          <p:cNvSpPr txBox="1"/>
          <p:nvPr>
            <p:ph idx="1" type="body"/>
          </p:nvPr>
        </p:nvSpPr>
        <p:spPr>
          <a:xfrm>
            <a:off x="311700" y="1225725"/>
            <a:ext cx="4260300" cy="3608400"/>
          </a:xfrm>
          <a:prstGeom prst="rect">
            <a:avLst/>
          </a:prstGeom>
          <a:noFill/>
          <a:ln>
            <a:noFill/>
          </a:ln>
        </p:spPr>
        <p:txBody>
          <a:bodyPr anchorCtr="0" anchor="ctr" bIns="34275" lIns="68575" spcFirstLastPara="1" rIns="68575" wrap="square" tIns="34275">
            <a:normAutofit/>
          </a:bodyPr>
          <a:lstStyle/>
          <a:p>
            <a:pPr indent="0" lvl="0" marL="0" rtl="0" algn="l">
              <a:spcBef>
                <a:spcPts val="0"/>
              </a:spcBef>
              <a:spcAft>
                <a:spcPts val="0"/>
              </a:spcAft>
              <a:buNone/>
            </a:pPr>
            <a:r>
              <a:rPr lang="en" sz="1600">
                <a:solidFill>
                  <a:schemeClr val="dk1"/>
                </a:solidFill>
                <a:latin typeface="Avenir"/>
                <a:ea typeface="Avenir"/>
                <a:cs typeface="Avenir"/>
                <a:sym typeface="Avenir"/>
              </a:rPr>
              <a:t>How does the environment (demographics/clustered locations/weather) impact the likelihood of report in every </a:t>
            </a:r>
            <a:r>
              <a:rPr lang="en" sz="1600">
                <a:solidFill>
                  <a:schemeClr val="dk1"/>
                </a:solidFill>
                <a:latin typeface="Avenir"/>
                <a:ea typeface="Avenir"/>
                <a:cs typeface="Avenir"/>
                <a:sym typeface="Avenir"/>
              </a:rPr>
              <a:t>zip code</a:t>
            </a:r>
            <a:r>
              <a:rPr lang="en" sz="1600">
                <a:solidFill>
                  <a:schemeClr val="dk1"/>
                </a:solidFill>
                <a:latin typeface="Avenir"/>
                <a:ea typeface="Avenir"/>
                <a:cs typeface="Avenir"/>
                <a:sym typeface="Avenir"/>
              </a:rPr>
              <a:t>?</a:t>
            </a:r>
            <a:endParaRPr sz="1600">
              <a:solidFill>
                <a:schemeClr val="dk1"/>
              </a:solidFill>
              <a:latin typeface="Avenir"/>
              <a:ea typeface="Avenir"/>
              <a:cs typeface="Avenir"/>
              <a:sym typeface="Avenir"/>
            </a:endParaRPr>
          </a:p>
          <a:p>
            <a:pPr indent="-330200" lvl="0" marL="457200" rtl="0" algn="l">
              <a:spcBef>
                <a:spcPts val="1200"/>
              </a:spcBef>
              <a:spcAft>
                <a:spcPts val="0"/>
              </a:spcAft>
              <a:buClr>
                <a:schemeClr val="dk1"/>
              </a:buClr>
              <a:buSzPts val="1600"/>
              <a:buFont typeface="Avenir"/>
              <a:buChar char="●"/>
            </a:pPr>
            <a:r>
              <a:rPr lang="en" sz="1600">
                <a:solidFill>
                  <a:schemeClr val="dk1"/>
                </a:solidFill>
                <a:latin typeface="Avenir"/>
                <a:ea typeface="Avenir"/>
                <a:cs typeface="Avenir"/>
                <a:sym typeface="Avenir"/>
              </a:rPr>
              <a:t>Demographic information based on zip code (population density, land amount)</a:t>
            </a:r>
            <a:endParaRPr sz="1600">
              <a:solidFill>
                <a:schemeClr val="dk1"/>
              </a:solidFill>
              <a:latin typeface="Avenir"/>
              <a:ea typeface="Avenir"/>
              <a:cs typeface="Avenir"/>
              <a:sym typeface="Avenir"/>
            </a:endParaRPr>
          </a:p>
          <a:p>
            <a:pPr indent="-330200" lvl="1" marL="914400" rtl="0" algn="l">
              <a:spcBef>
                <a:spcPts val="0"/>
              </a:spcBef>
              <a:spcAft>
                <a:spcPts val="0"/>
              </a:spcAft>
              <a:buClr>
                <a:schemeClr val="dk1"/>
              </a:buClr>
              <a:buSzPts val="1600"/>
              <a:buFont typeface="Avenir"/>
              <a:buChar char="○"/>
            </a:pPr>
            <a:r>
              <a:rPr lang="en" sz="1600" u="sng">
                <a:solidFill>
                  <a:schemeClr val="accent5"/>
                </a:solidFill>
                <a:latin typeface="Avenir"/>
                <a:ea typeface="Avenir"/>
                <a:cs typeface="Avenir"/>
                <a:sym typeface="Avenir"/>
                <a:hlinkClick r:id="rId3">
                  <a:extLst>
                    <a:ext uri="{A12FA001-AC4F-418D-AE19-62706E023703}">
                      <ahyp:hlinkClr val="tx"/>
                    </a:ext>
                  </a:extLst>
                </a:hlinkClick>
              </a:rPr>
              <a:t>https://www.unitedstateszipcodes.org/</a:t>
            </a:r>
            <a:r>
              <a:rPr lang="en" sz="1600">
                <a:solidFill>
                  <a:schemeClr val="dk1"/>
                </a:solidFill>
                <a:latin typeface="Avenir"/>
                <a:ea typeface="Avenir"/>
                <a:cs typeface="Avenir"/>
                <a:sym typeface="Avenir"/>
              </a:rPr>
              <a:t> </a:t>
            </a:r>
            <a:endParaRPr sz="1600">
              <a:solidFill>
                <a:schemeClr val="dk1"/>
              </a:solidFill>
              <a:latin typeface="Avenir"/>
              <a:ea typeface="Avenir"/>
              <a:cs typeface="Avenir"/>
              <a:sym typeface="Avenir"/>
            </a:endParaRPr>
          </a:p>
          <a:p>
            <a:pPr indent="-330200" lvl="0" marL="457200" rtl="0" algn="l">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Cluster </a:t>
            </a:r>
            <a:r>
              <a:rPr lang="en" sz="1600">
                <a:solidFill>
                  <a:schemeClr val="dk1"/>
                </a:solidFill>
                <a:latin typeface="Avenir"/>
                <a:ea typeface="Avenir"/>
                <a:cs typeface="Avenir"/>
                <a:sym typeface="Avenir"/>
              </a:rPr>
              <a:t>density</a:t>
            </a:r>
            <a:r>
              <a:rPr lang="en" sz="1600">
                <a:solidFill>
                  <a:schemeClr val="dk1"/>
                </a:solidFill>
                <a:latin typeface="Avenir"/>
                <a:ea typeface="Avenir"/>
                <a:cs typeface="Avenir"/>
                <a:sym typeface="Avenir"/>
              </a:rPr>
              <a:t> in zip codes based on lat and long of request</a:t>
            </a:r>
            <a:endParaRPr sz="1600">
              <a:solidFill>
                <a:schemeClr val="dk1"/>
              </a:solidFill>
              <a:latin typeface="Avenir"/>
              <a:ea typeface="Avenir"/>
              <a:cs typeface="Avenir"/>
              <a:sym typeface="Avenir"/>
            </a:endParaRPr>
          </a:p>
          <a:p>
            <a:pPr indent="-330200" lvl="0" marL="457200" rtl="0" algn="l">
              <a:spcBef>
                <a:spcPts val="0"/>
              </a:spcBef>
              <a:spcAft>
                <a:spcPts val="0"/>
              </a:spcAft>
              <a:buSzPts val="1600"/>
              <a:buFont typeface="Avenir"/>
              <a:buChar char="●"/>
            </a:pPr>
            <a:r>
              <a:rPr lang="en" sz="1600">
                <a:solidFill>
                  <a:schemeClr val="dk1"/>
                </a:solidFill>
                <a:latin typeface="Avenir"/>
                <a:ea typeface="Avenir"/>
                <a:cs typeface="Avenir"/>
                <a:sym typeface="Avenir"/>
              </a:rPr>
              <a:t>Days of extreme weather such as hurricane or winter storm</a:t>
            </a:r>
            <a:endParaRPr sz="1600">
              <a:solidFill>
                <a:schemeClr val="dk1"/>
              </a:solidFill>
              <a:latin typeface="Avenir"/>
              <a:ea typeface="Avenir"/>
              <a:cs typeface="Avenir"/>
              <a:sym typeface="Avenir"/>
            </a:endParaRPr>
          </a:p>
        </p:txBody>
      </p:sp>
      <p:sp>
        <p:nvSpPr>
          <p:cNvPr id="232" name="Google Shape;232;p39"/>
          <p:cNvSpPr txBox="1"/>
          <p:nvPr>
            <p:ph type="title"/>
          </p:nvPr>
        </p:nvSpPr>
        <p:spPr>
          <a:xfrm>
            <a:off x="4834200" y="445025"/>
            <a:ext cx="4260300" cy="572700"/>
          </a:xfrm>
          <a:prstGeom prst="rect">
            <a:avLst/>
          </a:prstGeom>
          <a:noFill/>
          <a:ln>
            <a:noFill/>
          </a:ln>
        </p:spPr>
        <p:txBody>
          <a:bodyPr anchorCtr="0" anchor="b" bIns="34275" lIns="68575" spcFirstLastPara="1" rIns="68575" wrap="square" tIns="34275">
            <a:normAutofit/>
          </a:bodyPr>
          <a:lstStyle/>
          <a:p>
            <a:pPr indent="0" lvl="0" marL="0" rtl="0" algn="ctr">
              <a:spcBef>
                <a:spcPts val="0"/>
              </a:spcBef>
              <a:spcAft>
                <a:spcPts val="0"/>
              </a:spcAft>
              <a:buSzPts val="1100"/>
              <a:buNone/>
            </a:pPr>
            <a:r>
              <a:rPr lang="en" u="sng">
                <a:latin typeface="Avenir"/>
                <a:ea typeface="Avenir"/>
                <a:cs typeface="Avenir"/>
                <a:sym typeface="Avenir"/>
              </a:rPr>
              <a:t>Other</a:t>
            </a:r>
            <a:r>
              <a:rPr lang="en" u="sng">
                <a:latin typeface="Avenir"/>
                <a:ea typeface="Avenir"/>
                <a:cs typeface="Avenir"/>
                <a:sym typeface="Avenir"/>
              </a:rPr>
              <a:t> Added</a:t>
            </a:r>
            <a:endParaRPr u="sng">
              <a:latin typeface="Avenir"/>
              <a:ea typeface="Avenir"/>
              <a:cs typeface="Avenir"/>
              <a:sym typeface="Avenir"/>
            </a:endParaRPr>
          </a:p>
        </p:txBody>
      </p:sp>
      <p:sp>
        <p:nvSpPr>
          <p:cNvPr id="233" name="Google Shape;233;p39"/>
          <p:cNvSpPr txBox="1"/>
          <p:nvPr>
            <p:ph idx="1" type="body"/>
          </p:nvPr>
        </p:nvSpPr>
        <p:spPr>
          <a:xfrm>
            <a:off x="4834200" y="1225725"/>
            <a:ext cx="4260300" cy="3608400"/>
          </a:xfrm>
          <a:prstGeom prst="rect">
            <a:avLst/>
          </a:prstGeom>
          <a:noFill/>
          <a:ln>
            <a:noFill/>
          </a:ln>
        </p:spPr>
        <p:txBody>
          <a:bodyPr anchorCtr="0" anchor="ctr" bIns="34275" lIns="68575" spcFirstLastPara="1" rIns="68575" wrap="square" tIns="34275">
            <a:normAutofit/>
          </a:bodyPr>
          <a:lstStyle/>
          <a:p>
            <a:pPr indent="-330200" lvl="0" marL="457200" rtl="0" algn="l">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How many requests were never closed?</a:t>
            </a:r>
            <a:endParaRPr sz="1600">
              <a:solidFill>
                <a:schemeClr val="dk1"/>
              </a:solidFill>
              <a:latin typeface="Avenir"/>
              <a:ea typeface="Avenir"/>
              <a:cs typeface="Avenir"/>
              <a:sym typeface="Avenir"/>
            </a:endParaRPr>
          </a:p>
          <a:p>
            <a:pPr indent="-330200" lvl="0" marL="457200" rtl="0" algn="l">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If a request gets closed, how many are late at the time of their closing per year? </a:t>
            </a:r>
            <a:endParaRPr sz="1600">
              <a:solidFill>
                <a:schemeClr val="dk1"/>
              </a:solidFill>
              <a:latin typeface="Avenir"/>
              <a:ea typeface="Avenir"/>
              <a:cs typeface="Avenir"/>
              <a:sym typeface="Avenir"/>
            </a:endParaRPr>
          </a:p>
          <a:p>
            <a:pPr indent="-330200" lvl="1" marL="914400" rtl="0" algn="l">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sla_target_dt: &gt; closed_dt:</a:t>
            </a:r>
            <a:endParaRPr sz="1600">
              <a:solidFill>
                <a:schemeClr val="dk1"/>
              </a:solidFill>
              <a:latin typeface="Avenir"/>
              <a:ea typeface="Avenir"/>
              <a:cs typeface="Avenir"/>
              <a:sym typeface="Avenir"/>
            </a:endParaRPr>
          </a:p>
          <a:p>
            <a:pPr indent="-330200" lvl="0" marL="457200" rtl="0" algn="l">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Request Type Percentages</a:t>
            </a:r>
            <a:endParaRPr sz="1600">
              <a:solidFill>
                <a:schemeClr val="dk1"/>
              </a:solidFill>
              <a:latin typeface="Avenir"/>
              <a:ea typeface="Avenir"/>
              <a:cs typeface="Avenir"/>
              <a:sym typeface="Aveni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0"/>
          <p:cNvSpPr txBox="1"/>
          <p:nvPr>
            <p:ph type="title"/>
          </p:nvPr>
        </p:nvSpPr>
        <p:spPr>
          <a:xfrm>
            <a:off x="311700" y="934200"/>
            <a:ext cx="8520600" cy="16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8000">
                <a:latin typeface="Avenir"/>
                <a:ea typeface="Avenir"/>
                <a:cs typeface="Avenir"/>
                <a:sym typeface="Avenir"/>
              </a:rPr>
              <a:t>REQUEST STATUS</a:t>
            </a:r>
            <a:endParaRPr sz="8000">
              <a:latin typeface="Avenir"/>
              <a:ea typeface="Avenir"/>
              <a:cs typeface="Avenir"/>
              <a:sym typeface="Avenir"/>
            </a:endParaRPr>
          </a:p>
        </p:txBody>
      </p:sp>
      <p:sp>
        <p:nvSpPr>
          <p:cNvPr id="239" name="Google Shape;239;p40"/>
          <p:cNvSpPr txBox="1"/>
          <p:nvPr/>
        </p:nvSpPr>
        <p:spPr>
          <a:xfrm>
            <a:off x="0" y="2611800"/>
            <a:ext cx="9144000" cy="934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800" u="sng">
                <a:solidFill>
                  <a:schemeClr val="dk2"/>
                </a:solidFill>
              </a:rPr>
              <a:t>Case_staus: </a:t>
            </a:r>
            <a:r>
              <a:rPr lang="en" sz="1800">
                <a:solidFill>
                  <a:schemeClr val="dk2"/>
                </a:solidFill>
              </a:rPr>
              <a:t>Closed (recorded closed date) or Open (No closed date)</a:t>
            </a:r>
            <a:endParaRPr sz="1800">
              <a:solidFill>
                <a:schemeClr val="dk2"/>
              </a:solidFill>
            </a:endParaRPr>
          </a:p>
          <a:p>
            <a:pPr indent="0" lvl="0" marL="0" rtl="0" algn="ctr">
              <a:lnSpc>
                <a:spcPct val="115000"/>
              </a:lnSpc>
              <a:spcBef>
                <a:spcPts val="1200"/>
              </a:spcBef>
              <a:spcAft>
                <a:spcPts val="1200"/>
              </a:spcAft>
              <a:buNone/>
            </a:pPr>
            <a:r>
              <a:rPr lang="en" sz="1800" u="sng">
                <a:solidFill>
                  <a:schemeClr val="dk2"/>
                </a:solidFill>
              </a:rPr>
              <a:t>On_time: </a:t>
            </a:r>
            <a:r>
              <a:rPr lang="en" sz="1800">
                <a:solidFill>
                  <a:schemeClr val="dk2"/>
                </a:solidFill>
              </a:rPr>
              <a:t>Overdue/Late (closed date &gt; target date) or Ontime (closed date &lt; target date)</a:t>
            </a:r>
            <a:endParaRPr sz="1800">
              <a:solidFill>
                <a:schemeClr val="dk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41"/>
          <p:cNvPicPr preferRelativeResize="0"/>
          <p:nvPr/>
        </p:nvPicPr>
        <p:blipFill rotWithShape="1">
          <a:blip r:embed="rId3">
            <a:alphaModFix/>
          </a:blip>
          <a:srcRect b="0" l="655" r="0" t="0"/>
          <a:stretch/>
        </p:blipFill>
        <p:spPr>
          <a:xfrm>
            <a:off x="309850" y="237375"/>
            <a:ext cx="5611525" cy="2827122"/>
          </a:xfrm>
          <a:prstGeom prst="rect">
            <a:avLst/>
          </a:prstGeom>
          <a:noFill/>
          <a:ln>
            <a:noFill/>
          </a:ln>
        </p:spPr>
      </p:pic>
      <p:sp>
        <p:nvSpPr>
          <p:cNvPr id="245" name="Google Shape;245;p41"/>
          <p:cNvSpPr txBox="1"/>
          <p:nvPr/>
        </p:nvSpPr>
        <p:spPr>
          <a:xfrm>
            <a:off x="309850" y="3412950"/>
            <a:ext cx="7583100" cy="117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u="sng">
                <a:solidFill>
                  <a:schemeClr val="dk1"/>
                </a:solidFill>
                <a:latin typeface="Avenir"/>
                <a:ea typeface="Avenir"/>
                <a:cs typeface="Avenir"/>
                <a:sym typeface="Avenir"/>
              </a:rPr>
              <a:t>ANALYSIS:</a:t>
            </a:r>
            <a:r>
              <a:rPr lang="en">
                <a:solidFill>
                  <a:schemeClr val="dk1"/>
                </a:solidFill>
                <a:latin typeface="Avenir"/>
                <a:ea typeface="Avenir"/>
                <a:cs typeface="Avenir"/>
                <a:sym typeface="Avenir"/>
              </a:rPr>
              <a:t> </a:t>
            </a:r>
            <a:endParaRPr>
              <a:solidFill>
                <a:schemeClr val="dk1"/>
              </a:solidFill>
              <a:latin typeface="Avenir"/>
              <a:ea typeface="Avenir"/>
              <a:cs typeface="Avenir"/>
              <a:sym typeface="Avenir"/>
            </a:endParaRPr>
          </a:p>
          <a:p>
            <a:pPr indent="-317500" lvl="0" marL="457200" rtl="0" algn="l">
              <a:lnSpc>
                <a:spcPct val="115000"/>
              </a:lnSpc>
              <a:spcBef>
                <a:spcPts val="1200"/>
              </a:spcBef>
              <a:spcAft>
                <a:spcPts val="0"/>
              </a:spcAft>
              <a:buClr>
                <a:schemeClr val="dk1"/>
              </a:buClr>
              <a:buSzPts val="1400"/>
              <a:buFont typeface="Avenir"/>
              <a:buChar char="●"/>
            </a:pPr>
            <a:r>
              <a:rPr lang="en">
                <a:solidFill>
                  <a:schemeClr val="dk1"/>
                </a:solidFill>
                <a:latin typeface="Avenir"/>
                <a:ea typeface="Avenir"/>
                <a:cs typeface="Avenir"/>
                <a:sym typeface="Avenir"/>
              </a:rPr>
              <a:t>Perhaps years prior had different ways of documenting cases that can not be closed for any reason</a:t>
            </a:r>
            <a:endParaRPr>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Due to decreases open case ratio, perhaps there is a better job at following through with cases until they close</a:t>
            </a:r>
            <a:endParaRPr>
              <a:solidFill>
                <a:schemeClr val="dk1"/>
              </a:solidFill>
              <a:latin typeface="Avenir"/>
              <a:ea typeface="Avenir"/>
              <a:cs typeface="Avenir"/>
              <a:sym typeface="Avenir"/>
            </a:endParaRPr>
          </a:p>
        </p:txBody>
      </p:sp>
      <p:sp>
        <p:nvSpPr>
          <p:cNvPr id="246" name="Google Shape;246;p41"/>
          <p:cNvSpPr txBox="1"/>
          <p:nvPr/>
        </p:nvSpPr>
        <p:spPr>
          <a:xfrm>
            <a:off x="5921375" y="378150"/>
            <a:ext cx="3074700" cy="21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r>
              <a:rPr lang="en" sz="1500">
                <a:solidFill>
                  <a:schemeClr val="dk1"/>
                </a:solidFill>
                <a:latin typeface="Avenir"/>
                <a:ea typeface="Avenir"/>
                <a:cs typeface="Avenir"/>
                <a:sym typeface="Avenir"/>
              </a:rPr>
              <a:t>:</a:t>
            </a:r>
            <a:endParaRPr sz="1500">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2014 and 2015 have the highest ratio of open to total cases, around 50 percent</a:t>
            </a:r>
            <a:endParaRPr>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In recent years, the number of open cases is lower</a:t>
            </a:r>
            <a:endParaRPr>
              <a:solidFill>
                <a:schemeClr val="dk1"/>
              </a:solidFill>
              <a:latin typeface="Avenir"/>
              <a:ea typeface="Avenir"/>
              <a:cs typeface="Avenir"/>
              <a:sym typeface="Aveni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ph type="title"/>
          </p:nvPr>
        </p:nvSpPr>
        <p:spPr>
          <a:xfrm>
            <a:off x="311700" y="663850"/>
            <a:ext cx="8520600" cy="35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020" u="sng">
                <a:latin typeface="Avenir"/>
                <a:ea typeface="Avenir"/>
                <a:cs typeface="Avenir"/>
                <a:sym typeface="Avenir"/>
              </a:rPr>
              <a:t>Project Summary</a:t>
            </a:r>
            <a:endParaRPr b="1" sz="3020" u="sng">
              <a:latin typeface="Avenir"/>
              <a:ea typeface="Avenir"/>
              <a:cs typeface="Avenir"/>
              <a:sym typeface="Avenir"/>
            </a:endParaRPr>
          </a:p>
        </p:txBody>
      </p:sp>
      <p:sp>
        <p:nvSpPr>
          <p:cNvPr id="66" name="Google Shape;66;p15"/>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Avenir"/>
                <a:ea typeface="Avenir"/>
                <a:cs typeface="Avenir"/>
                <a:sym typeface="Avenir"/>
              </a:rPr>
              <a:t>The city of Boston is interested in a report regarding the nature of animal complaints on the city’s 311 app. This includes the number of complaints, kinds of animals, distinct geographic areas where animal complaints are common, and trends in said complaints (such as season, or weather). </a:t>
            </a:r>
            <a:endParaRPr i="1" sz="2400">
              <a:solidFill>
                <a:schemeClr val="dk1"/>
              </a:solidFill>
              <a:latin typeface="Avenir"/>
              <a:ea typeface="Avenir"/>
              <a:cs typeface="Avenir"/>
              <a:sym typeface="Avenir"/>
            </a:endParaRPr>
          </a:p>
          <a:p>
            <a:pPr indent="0" lvl="0" marL="0" rtl="0" algn="l">
              <a:spcBef>
                <a:spcPts val="0"/>
              </a:spcBef>
              <a:spcAft>
                <a:spcPts val="1200"/>
              </a:spcAft>
              <a:buNone/>
            </a:pPr>
            <a:r>
              <a:t/>
            </a:r>
            <a:endParaRPr>
              <a:latin typeface="Avenir"/>
              <a:ea typeface="Avenir"/>
              <a:cs typeface="Avenir"/>
              <a:sym typeface="Aveni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p42"/>
          <p:cNvPicPr preferRelativeResize="0"/>
          <p:nvPr/>
        </p:nvPicPr>
        <p:blipFill>
          <a:blip r:embed="rId3">
            <a:alphaModFix/>
          </a:blip>
          <a:stretch>
            <a:fillRect/>
          </a:stretch>
        </p:blipFill>
        <p:spPr>
          <a:xfrm>
            <a:off x="0" y="274713"/>
            <a:ext cx="4525173" cy="2712024"/>
          </a:xfrm>
          <a:prstGeom prst="rect">
            <a:avLst/>
          </a:prstGeom>
          <a:noFill/>
          <a:ln>
            <a:noFill/>
          </a:ln>
        </p:spPr>
      </p:pic>
      <p:pic>
        <p:nvPicPr>
          <p:cNvPr id="252" name="Google Shape;252;p42"/>
          <p:cNvPicPr preferRelativeResize="0"/>
          <p:nvPr/>
        </p:nvPicPr>
        <p:blipFill rotWithShape="1">
          <a:blip r:embed="rId4">
            <a:alphaModFix/>
          </a:blip>
          <a:srcRect b="0" l="675" r="0" t="1506"/>
          <a:stretch/>
        </p:blipFill>
        <p:spPr>
          <a:xfrm>
            <a:off x="4694300" y="528677"/>
            <a:ext cx="4449700" cy="2204100"/>
          </a:xfrm>
          <a:prstGeom prst="rect">
            <a:avLst/>
          </a:prstGeom>
          <a:noFill/>
          <a:ln>
            <a:noFill/>
          </a:ln>
        </p:spPr>
      </p:pic>
      <p:sp>
        <p:nvSpPr>
          <p:cNvPr id="253" name="Google Shape;253;p42"/>
          <p:cNvSpPr txBox="1"/>
          <p:nvPr/>
        </p:nvSpPr>
        <p:spPr>
          <a:xfrm>
            <a:off x="3120425" y="3389575"/>
            <a:ext cx="6023700" cy="117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b="1" lang="en" u="sng">
                <a:solidFill>
                  <a:schemeClr val="dk1"/>
                </a:solidFill>
                <a:latin typeface="Avenir"/>
                <a:ea typeface="Avenir"/>
                <a:cs typeface="Avenir"/>
                <a:sym typeface="Avenir"/>
              </a:rPr>
              <a:t>ANALYSIS:</a:t>
            </a:r>
            <a:r>
              <a:rPr lang="en">
                <a:solidFill>
                  <a:schemeClr val="dk1"/>
                </a:solidFill>
                <a:latin typeface="Avenir"/>
                <a:ea typeface="Avenir"/>
                <a:cs typeface="Avenir"/>
                <a:sym typeface="Avenir"/>
              </a:rPr>
              <a:t> </a:t>
            </a:r>
            <a:r>
              <a:rPr lang="en">
                <a:solidFill>
                  <a:schemeClr val="dk1"/>
                </a:solidFill>
                <a:latin typeface="Avenir"/>
                <a:ea typeface="Avenir"/>
                <a:cs typeface="Avenir"/>
                <a:sym typeface="Avenir"/>
              </a:rPr>
              <a:t>The percentage of late count seems to be pretty similar across each year, but 2022 seems to be an outlier with a large percentage.</a:t>
            </a:r>
            <a:endParaRPr sz="1800">
              <a:solidFill>
                <a:schemeClr val="dk1"/>
              </a:solidFill>
              <a:latin typeface="Avenir"/>
              <a:ea typeface="Avenir"/>
              <a:cs typeface="Avenir"/>
              <a:sym typeface="Avenir"/>
            </a:endParaRPr>
          </a:p>
        </p:txBody>
      </p:sp>
      <p:sp>
        <p:nvSpPr>
          <p:cNvPr id="254" name="Google Shape;254;p42"/>
          <p:cNvSpPr txBox="1"/>
          <p:nvPr/>
        </p:nvSpPr>
        <p:spPr>
          <a:xfrm>
            <a:off x="45725" y="2877775"/>
            <a:ext cx="3074700" cy="21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r>
              <a:rPr lang="en" sz="1500">
                <a:solidFill>
                  <a:schemeClr val="dk1"/>
                </a:solidFill>
                <a:latin typeface="Avenir"/>
                <a:ea typeface="Avenir"/>
                <a:cs typeface="Avenir"/>
                <a:sym typeface="Avenir"/>
              </a:rPr>
              <a:t>:</a:t>
            </a:r>
            <a:endParaRPr sz="1500">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High amount of late counts in 2022</a:t>
            </a:r>
            <a:endParaRPr>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Increase in late counts toward 2022, but then a correction after</a:t>
            </a:r>
            <a:endParaRPr>
              <a:solidFill>
                <a:schemeClr val="dk1"/>
              </a:solidFill>
              <a:latin typeface="Avenir"/>
              <a:ea typeface="Avenir"/>
              <a:cs typeface="Avenir"/>
              <a:sym typeface="Aveni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3"/>
          <p:cNvSpPr txBox="1"/>
          <p:nvPr>
            <p:ph type="title"/>
          </p:nvPr>
        </p:nvSpPr>
        <p:spPr>
          <a:xfrm>
            <a:off x="311700" y="1415325"/>
            <a:ext cx="8520600" cy="16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8000">
                <a:latin typeface="Avenir"/>
                <a:ea typeface="Avenir"/>
                <a:cs typeface="Avenir"/>
                <a:sym typeface="Avenir"/>
              </a:rPr>
              <a:t>REQUEST TYPE</a:t>
            </a:r>
            <a:endParaRPr sz="8000">
              <a:latin typeface="Avenir"/>
              <a:ea typeface="Avenir"/>
              <a:cs typeface="Avenir"/>
              <a:sym typeface="Aveni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p44"/>
          <p:cNvPicPr preferRelativeResize="0"/>
          <p:nvPr/>
        </p:nvPicPr>
        <p:blipFill rotWithShape="1">
          <a:blip r:embed="rId3">
            <a:alphaModFix/>
          </a:blip>
          <a:srcRect b="0" l="814" r="1020" t="1652"/>
          <a:stretch/>
        </p:blipFill>
        <p:spPr>
          <a:xfrm>
            <a:off x="1271550" y="183275"/>
            <a:ext cx="6586900" cy="3299174"/>
          </a:xfrm>
          <a:prstGeom prst="rect">
            <a:avLst/>
          </a:prstGeom>
          <a:noFill/>
          <a:ln>
            <a:noFill/>
          </a:ln>
        </p:spPr>
      </p:pic>
      <p:sp>
        <p:nvSpPr>
          <p:cNvPr id="265" name="Google Shape;265;p44"/>
          <p:cNvSpPr txBox="1"/>
          <p:nvPr/>
        </p:nvSpPr>
        <p:spPr>
          <a:xfrm>
            <a:off x="3120425" y="3691850"/>
            <a:ext cx="6023700" cy="117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u="sng">
                <a:solidFill>
                  <a:schemeClr val="dk1"/>
                </a:solidFill>
                <a:latin typeface="Avenir"/>
                <a:ea typeface="Avenir"/>
                <a:cs typeface="Avenir"/>
                <a:sym typeface="Avenir"/>
              </a:rPr>
              <a:t>ANALYSIS:</a:t>
            </a:r>
            <a:r>
              <a:rPr lang="en">
                <a:solidFill>
                  <a:schemeClr val="dk1"/>
                </a:solidFill>
                <a:latin typeface="Avenir"/>
                <a:ea typeface="Avenir"/>
                <a:cs typeface="Avenir"/>
                <a:sym typeface="Avenir"/>
              </a:rPr>
              <a:t> </a:t>
            </a:r>
            <a:endParaRPr>
              <a:solidFill>
                <a:schemeClr val="dk1"/>
              </a:solidFill>
              <a:latin typeface="Avenir"/>
              <a:ea typeface="Avenir"/>
              <a:cs typeface="Avenir"/>
              <a:sym typeface="Avenir"/>
            </a:endParaRPr>
          </a:p>
          <a:p>
            <a:pPr indent="-317500" lvl="0" marL="457200" rtl="0" algn="l">
              <a:lnSpc>
                <a:spcPct val="115000"/>
              </a:lnSpc>
              <a:spcBef>
                <a:spcPts val="1200"/>
              </a:spcBef>
              <a:spcAft>
                <a:spcPts val="0"/>
              </a:spcAft>
              <a:buClr>
                <a:schemeClr val="dk1"/>
              </a:buClr>
              <a:buSzPts val="1400"/>
              <a:buFont typeface="Avenir"/>
              <a:buChar char="●"/>
            </a:pPr>
            <a:r>
              <a:rPr lang="en">
                <a:solidFill>
                  <a:schemeClr val="dk1"/>
                </a:solidFill>
                <a:latin typeface="Avenir"/>
                <a:ea typeface="Avenir"/>
                <a:cs typeface="Avenir"/>
                <a:sym typeface="Avenir"/>
              </a:rPr>
              <a:t>Perhaps there is a m</a:t>
            </a:r>
            <a:r>
              <a:rPr lang="en">
                <a:solidFill>
                  <a:schemeClr val="dk1"/>
                </a:solidFill>
                <a:latin typeface="Avenir"/>
                <a:ea typeface="Avenir"/>
                <a:cs typeface="Avenir"/>
                <a:sym typeface="Avenir"/>
              </a:rPr>
              <a:t>ore proactive approach in managing deceased wildlife in public spaces that is causing an uptick in reporting</a:t>
            </a:r>
            <a:endParaRPr>
              <a:solidFill>
                <a:schemeClr val="dk1"/>
              </a:solidFill>
              <a:latin typeface="Avenir"/>
              <a:ea typeface="Avenir"/>
              <a:cs typeface="Avenir"/>
              <a:sym typeface="Avenir"/>
            </a:endParaRPr>
          </a:p>
        </p:txBody>
      </p:sp>
      <p:sp>
        <p:nvSpPr>
          <p:cNvPr id="266" name="Google Shape;266;p44"/>
          <p:cNvSpPr txBox="1"/>
          <p:nvPr/>
        </p:nvSpPr>
        <p:spPr>
          <a:xfrm>
            <a:off x="45725" y="3482450"/>
            <a:ext cx="3074700" cy="158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r>
              <a:rPr lang="en" sz="1500">
                <a:solidFill>
                  <a:schemeClr val="dk1"/>
                </a:solidFill>
                <a:latin typeface="Avenir"/>
                <a:ea typeface="Avenir"/>
                <a:cs typeface="Avenir"/>
                <a:sym typeface="Avenir"/>
              </a:rPr>
              <a:t>:</a:t>
            </a:r>
            <a:endParaRPr sz="1500">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In recent years, there's been an increase in Pick up Dead Animal requests</a:t>
            </a:r>
            <a:endParaRPr>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In 2023, 62% of all requests were Pick up Dead Animal</a:t>
            </a:r>
            <a:endParaRPr>
              <a:solidFill>
                <a:schemeClr val="dk1"/>
              </a:solidFill>
              <a:latin typeface="Avenir"/>
              <a:ea typeface="Avenir"/>
              <a:cs typeface="Avenir"/>
              <a:sym typeface="Aveni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5"/>
          <p:cNvSpPr txBox="1"/>
          <p:nvPr>
            <p:ph type="title"/>
          </p:nvPr>
        </p:nvSpPr>
        <p:spPr>
          <a:xfrm>
            <a:off x="311700" y="1974800"/>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0000">
                <a:latin typeface="Avenir"/>
                <a:ea typeface="Avenir"/>
                <a:cs typeface="Avenir"/>
                <a:sym typeface="Avenir"/>
              </a:rPr>
              <a:t>EXTENSION PROJECT</a:t>
            </a:r>
            <a:endParaRPr sz="10000">
              <a:latin typeface="Avenir"/>
              <a:ea typeface="Avenir"/>
              <a:cs typeface="Avenir"/>
              <a:sym typeface="Aveni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6"/>
          <p:cNvSpPr txBox="1"/>
          <p:nvPr>
            <p:ph type="title"/>
          </p:nvPr>
        </p:nvSpPr>
        <p:spPr>
          <a:xfrm>
            <a:off x="311700" y="169400"/>
            <a:ext cx="8520600" cy="84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venir"/>
                <a:ea typeface="Avenir"/>
                <a:cs typeface="Avenir"/>
                <a:sym typeface="Avenir"/>
              </a:rPr>
              <a:t>Demographic Information (Population Density)</a:t>
            </a:r>
            <a:endParaRPr>
              <a:latin typeface="Avenir"/>
              <a:ea typeface="Avenir"/>
              <a:cs typeface="Avenir"/>
              <a:sym typeface="Avenir"/>
            </a:endParaRPr>
          </a:p>
        </p:txBody>
      </p:sp>
      <p:sp>
        <p:nvSpPr>
          <p:cNvPr id="277" name="Google Shape;277;p46"/>
          <p:cNvSpPr txBox="1"/>
          <p:nvPr>
            <p:ph idx="1" type="body"/>
          </p:nvPr>
        </p:nvSpPr>
        <p:spPr>
          <a:xfrm>
            <a:off x="66950" y="3376400"/>
            <a:ext cx="6346500" cy="16743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en" sz="1600" u="sng">
                <a:solidFill>
                  <a:schemeClr val="dk1"/>
                </a:solidFill>
                <a:latin typeface="Avenir"/>
                <a:ea typeface="Avenir"/>
                <a:cs typeface="Avenir"/>
                <a:sym typeface="Avenir"/>
              </a:rPr>
              <a:t>Trends:</a:t>
            </a:r>
            <a:endParaRPr sz="1600">
              <a:solidFill>
                <a:schemeClr val="dk1"/>
              </a:solidFill>
              <a:latin typeface="Avenir"/>
              <a:ea typeface="Avenir"/>
              <a:cs typeface="Avenir"/>
              <a:sym typeface="Avenir"/>
            </a:endParaRPr>
          </a:p>
          <a:p>
            <a:pPr indent="-330200" lvl="0" marL="457200" rtl="0" algn="l">
              <a:lnSpc>
                <a:spcPct val="105000"/>
              </a:lnSpc>
              <a:spcBef>
                <a:spcPts val="1200"/>
              </a:spcBef>
              <a:spcAft>
                <a:spcPts val="0"/>
              </a:spcAft>
              <a:buClr>
                <a:schemeClr val="dk1"/>
              </a:buClr>
              <a:buSzPts val="1600"/>
              <a:buFont typeface="Avenir"/>
              <a:buChar char="●"/>
            </a:pPr>
            <a:r>
              <a:rPr lang="en" sz="1600">
                <a:solidFill>
                  <a:schemeClr val="dk1"/>
                </a:solidFill>
                <a:latin typeface="Avenir"/>
                <a:ea typeface="Avenir"/>
                <a:cs typeface="Avenir"/>
                <a:sym typeface="Avenir"/>
              </a:rPr>
              <a:t>Less requests in zip codes with with lower population density</a:t>
            </a:r>
            <a:endParaRPr sz="1600">
              <a:solidFill>
                <a:schemeClr val="dk1"/>
              </a:solidFill>
              <a:latin typeface="Avenir"/>
              <a:ea typeface="Avenir"/>
              <a:cs typeface="Avenir"/>
              <a:sym typeface="Avenir"/>
            </a:endParaRPr>
          </a:p>
          <a:p>
            <a:pPr indent="-330200" lvl="0" marL="457200" rtl="0" algn="l">
              <a:lnSpc>
                <a:spcPct val="105000"/>
              </a:lnSpc>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Many requests in zip codes with medium population density</a:t>
            </a:r>
            <a:endParaRPr sz="1600">
              <a:solidFill>
                <a:schemeClr val="dk1"/>
              </a:solidFill>
              <a:latin typeface="Avenir"/>
              <a:ea typeface="Avenir"/>
              <a:cs typeface="Avenir"/>
              <a:sym typeface="Avenir"/>
            </a:endParaRPr>
          </a:p>
          <a:p>
            <a:pPr indent="-330200" lvl="0" marL="457200" rtl="0" algn="l">
              <a:lnSpc>
                <a:spcPct val="105000"/>
              </a:lnSpc>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Less requests in zip codes with higher population density</a:t>
            </a:r>
            <a:endParaRPr sz="1600">
              <a:solidFill>
                <a:schemeClr val="dk1"/>
              </a:solidFill>
              <a:latin typeface="Avenir"/>
              <a:ea typeface="Avenir"/>
              <a:cs typeface="Avenir"/>
              <a:sym typeface="Avenir"/>
            </a:endParaRPr>
          </a:p>
        </p:txBody>
      </p:sp>
      <p:pic>
        <p:nvPicPr>
          <p:cNvPr id="278" name="Google Shape;278;p46"/>
          <p:cNvPicPr preferRelativeResize="0"/>
          <p:nvPr/>
        </p:nvPicPr>
        <p:blipFill rotWithShape="1">
          <a:blip r:embed="rId3">
            <a:alphaModFix/>
          </a:blip>
          <a:srcRect b="0" l="1555" r="0" t="0"/>
          <a:stretch/>
        </p:blipFill>
        <p:spPr>
          <a:xfrm>
            <a:off x="106775" y="763200"/>
            <a:ext cx="3047999" cy="2678501"/>
          </a:xfrm>
          <a:prstGeom prst="rect">
            <a:avLst/>
          </a:prstGeom>
          <a:noFill/>
          <a:ln>
            <a:noFill/>
          </a:ln>
        </p:spPr>
      </p:pic>
      <p:pic>
        <p:nvPicPr>
          <p:cNvPr id="279" name="Google Shape;279;p46"/>
          <p:cNvPicPr preferRelativeResize="0"/>
          <p:nvPr/>
        </p:nvPicPr>
        <p:blipFill>
          <a:blip r:embed="rId4">
            <a:alphaModFix/>
          </a:blip>
          <a:stretch>
            <a:fillRect/>
          </a:stretch>
        </p:blipFill>
        <p:spPr>
          <a:xfrm>
            <a:off x="3031425" y="930100"/>
            <a:ext cx="3342199" cy="2344699"/>
          </a:xfrm>
          <a:prstGeom prst="rect">
            <a:avLst/>
          </a:prstGeom>
          <a:noFill/>
          <a:ln>
            <a:noFill/>
          </a:ln>
        </p:spPr>
      </p:pic>
      <p:sp>
        <p:nvSpPr>
          <p:cNvPr id="280" name="Google Shape;280;p46"/>
          <p:cNvSpPr txBox="1"/>
          <p:nvPr>
            <p:ph idx="1" type="body"/>
          </p:nvPr>
        </p:nvSpPr>
        <p:spPr>
          <a:xfrm>
            <a:off x="6261100" y="864800"/>
            <a:ext cx="2736300" cy="4185900"/>
          </a:xfrm>
          <a:prstGeom prst="rect">
            <a:avLst/>
          </a:prstGeom>
        </p:spPr>
        <p:txBody>
          <a:bodyPr anchorCtr="0" anchor="t" bIns="91425" lIns="91425" spcFirstLastPara="1" rIns="91425" wrap="square" tIns="91425">
            <a:normAutofit fontScale="92500" lnSpcReduction="20000"/>
          </a:bodyPr>
          <a:lstStyle/>
          <a:p>
            <a:pPr indent="0" lvl="0" marL="0" rtl="0" algn="l">
              <a:lnSpc>
                <a:spcPct val="105000"/>
              </a:lnSpc>
              <a:spcBef>
                <a:spcPts val="0"/>
              </a:spcBef>
              <a:spcAft>
                <a:spcPts val="0"/>
              </a:spcAft>
              <a:buNone/>
            </a:pPr>
            <a:r>
              <a:rPr lang="en" sz="1600" u="sng">
                <a:solidFill>
                  <a:schemeClr val="dk1"/>
                </a:solidFill>
                <a:latin typeface="Avenir"/>
                <a:ea typeface="Avenir"/>
                <a:cs typeface="Avenir"/>
                <a:sym typeface="Avenir"/>
              </a:rPr>
              <a:t>Analysis</a:t>
            </a:r>
            <a:r>
              <a:rPr lang="en" sz="1600" u="sng">
                <a:solidFill>
                  <a:schemeClr val="dk1"/>
                </a:solidFill>
                <a:latin typeface="Avenir"/>
                <a:ea typeface="Avenir"/>
                <a:cs typeface="Avenir"/>
                <a:sym typeface="Avenir"/>
              </a:rPr>
              <a:t>:</a:t>
            </a:r>
            <a:endParaRPr sz="1600" u="sng">
              <a:solidFill>
                <a:schemeClr val="dk1"/>
              </a:solidFill>
              <a:latin typeface="Avenir"/>
              <a:ea typeface="Avenir"/>
              <a:cs typeface="Avenir"/>
              <a:sym typeface="Avenir"/>
            </a:endParaRPr>
          </a:p>
          <a:p>
            <a:pPr indent="-322580" lvl="0" marL="457200" rtl="0" algn="l">
              <a:lnSpc>
                <a:spcPct val="105000"/>
              </a:lnSpc>
              <a:spcBef>
                <a:spcPts val="1200"/>
              </a:spcBef>
              <a:spcAft>
                <a:spcPts val="0"/>
              </a:spcAft>
              <a:buClr>
                <a:schemeClr val="dk1"/>
              </a:buClr>
              <a:buSzPct val="100000"/>
              <a:buFont typeface="Avenir"/>
              <a:buChar char="●"/>
            </a:pPr>
            <a:r>
              <a:rPr lang="en" sz="1600">
                <a:solidFill>
                  <a:schemeClr val="dk1"/>
                </a:solidFill>
                <a:latin typeface="Avenir"/>
                <a:ea typeface="Avenir"/>
                <a:cs typeface="Avenir"/>
                <a:sym typeface="Avenir"/>
              </a:rPr>
              <a:t>As population density decreases, there are less humans to report requests</a:t>
            </a:r>
            <a:endParaRPr sz="1600">
              <a:solidFill>
                <a:schemeClr val="dk1"/>
              </a:solidFill>
              <a:latin typeface="Avenir"/>
              <a:ea typeface="Avenir"/>
              <a:cs typeface="Avenir"/>
              <a:sym typeface="Avenir"/>
            </a:endParaRPr>
          </a:p>
          <a:p>
            <a:pPr indent="-322580" lvl="0" marL="457200" rtl="0" algn="l">
              <a:lnSpc>
                <a:spcPct val="105000"/>
              </a:lnSpc>
              <a:spcBef>
                <a:spcPts val="0"/>
              </a:spcBef>
              <a:spcAft>
                <a:spcPts val="0"/>
              </a:spcAft>
              <a:buClr>
                <a:schemeClr val="dk1"/>
              </a:buClr>
              <a:buSzPct val="100000"/>
              <a:buFont typeface="Avenir"/>
              <a:buChar char="●"/>
            </a:pPr>
            <a:r>
              <a:rPr lang="en" sz="1600">
                <a:solidFill>
                  <a:schemeClr val="dk1"/>
                </a:solidFill>
                <a:latin typeface="Avenir"/>
                <a:ea typeface="Avenir"/>
                <a:cs typeface="Avenir"/>
                <a:sym typeface="Avenir"/>
              </a:rPr>
              <a:t>As population density increases there are more humans to report requests and more animals take up the space not used by humans</a:t>
            </a:r>
            <a:endParaRPr sz="1600">
              <a:solidFill>
                <a:schemeClr val="dk1"/>
              </a:solidFill>
              <a:latin typeface="Avenir"/>
              <a:ea typeface="Avenir"/>
              <a:cs typeface="Avenir"/>
              <a:sym typeface="Avenir"/>
            </a:endParaRPr>
          </a:p>
          <a:p>
            <a:pPr indent="-322580" lvl="0" marL="457200" rtl="0" algn="l">
              <a:lnSpc>
                <a:spcPct val="105000"/>
              </a:lnSpc>
              <a:spcBef>
                <a:spcPts val="0"/>
              </a:spcBef>
              <a:spcAft>
                <a:spcPts val="0"/>
              </a:spcAft>
              <a:buClr>
                <a:schemeClr val="dk1"/>
              </a:buClr>
              <a:buSzPct val="100000"/>
              <a:buFont typeface="Avenir"/>
              <a:buChar char="●"/>
            </a:pPr>
            <a:r>
              <a:rPr lang="en" sz="1600">
                <a:solidFill>
                  <a:schemeClr val="dk1"/>
                </a:solidFill>
                <a:latin typeface="Avenir"/>
                <a:ea typeface="Avenir"/>
                <a:cs typeface="Avenir"/>
                <a:sym typeface="Avenir"/>
              </a:rPr>
              <a:t>As population density increases even further, humans start taking up a lot of space than animals, and therefore there are less animals to report</a:t>
            </a:r>
            <a:endParaRPr sz="1600">
              <a:solidFill>
                <a:schemeClr val="dk1"/>
              </a:solidFill>
              <a:latin typeface="Avenir"/>
              <a:ea typeface="Avenir"/>
              <a:cs typeface="Avenir"/>
              <a:sym typeface="Aveni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nir"/>
                <a:ea typeface="Avenir"/>
                <a:cs typeface="Avenir"/>
                <a:sym typeface="Avenir"/>
              </a:rPr>
              <a:t>Clusters Per </a:t>
            </a:r>
            <a:r>
              <a:rPr lang="en">
                <a:latin typeface="Avenir"/>
                <a:ea typeface="Avenir"/>
                <a:cs typeface="Avenir"/>
                <a:sym typeface="Avenir"/>
              </a:rPr>
              <a:t>Zip Code</a:t>
            </a:r>
            <a:endParaRPr>
              <a:latin typeface="Avenir"/>
              <a:ea typeface="Avenir"/>
              <a:cs typeface="Avenir"/>
              <a:sym typeface="Avenir"/>
            </a:endParaRPr>
          </a:p>
        </p:txBody>
      </p:sp>
      <p:pic>
        <p:nvPicPr>
          <p:cNvPr id="286" name="Google Shape;286;p47"/>
          <p:cNvPicPr preferRelativeResize="0"/>
          <p:nvPr/>
        </p:nvPicPr>
        <p:blipFill>
          <a:blip r:embed="rId3">
            <a:alphaModFix/>
          </a:blip>
          <a:stretch>
            <a:fillRect/>
          </a:stretch>
        </p:blipFill>
        <p:spPr>
          <a:xfrm>
            <a:off x="96475" y="1078275"/>
            <a:ext cx="3084818" cy="1996911"/>
          </a:xfrm>
          <a:prstGeom prst="rect">
            <a:avLst/>
          </a:prstGeom>
          <a:noFill/>
          <a:ln>
            <a:noFill/>
          </a:ln>
        </p:spPr>
      </p:pic>
      <p:pic>
        <p:nvPicPr>
          <p:cNvPr id="287" name="Google Shape;287;p47"/>
          <p:cNvPicPr preferRelativeResize="0"/>
          <p:nvPr/>
        </p:nvPicPr>
        <p:blipFill>
          <a:blip r:embed="rId4">
            <a:alphaModFix/>
          </a:blip>
          <a:stretch>
            <a:fillRect/>
          </a:stretch>
        </p:blipFill>
        <p:spPr>
          <a:xfrm>
            <a:off x="3123679" y="1078281"/>
            <a:ext cx="3084818" cy="1996905"/>
          </a:xfrm>
          <a:prstGeom prst="rect">
            <a:avLst/>
          </a:prstGeom>
          <a:noFill/>
          <a:ln>
            <a:noFill/>
          </a:ln>
        </p:spPr>
      </p:pic>
      <p:pic>
        <p:nvPicPr>
          <p:cNvPr id="288" name="Google Shape;288;p47"/>
          <p:cNvPicPr preferRelativeResize="0"/>
          <p:nvPr/>
        </p:nvPicPr>
        <p:blipFill rotWithShape="1">
          <a:blip r:embed="rId5">
            <a:alphaModFix/>
          </a:blip>
          <a:srcRect b="0" l="0" r="7969" t="0"/>
          <a:stretch/>
        </p:blipFill>
        <p:spPr>
          <a:xfrm>
            <a:off x="6208497" y="1078281"/>
            <a:ext cx="2839028" cy="1996905"/>
          </a:xfrm>
          <a:prstGeom prst="rect">
            <a:avLst/>
          </a:prstGeom>
          <a:noFill/>
          <a:ln>
            <a:noFill/>
          </a:ln>
        </p:spPr>
      </p:pic>
      <p:sp>
        <p:nvSpPr>
          <p:cNvPr id="289" name="Google Shape;289;p47"/>
          <p:cNvSpPr txBox="1"/>
          <p:nvPr/>
        </p:nvSpPr>
        <p:spPr>
          <a:xfrm>
            <a:off x="340047" y="3504025"/>
            <a:ext cx="8463900" cy="116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u="sng">
                <a:solidFill>
                  <a:schemeClr val="dk1"/>
                </a:solidFill>
                <a:latin typeface="Avenir"/>
                <a:ea typeface="Avenir"/>
                <a:cs typeface="Avenir"/>
                <a:sym typeface="Avenir"/>
              </a:rPr>
              <a:t>Analysis:</a:t>
            </a:r>
            <a:endParaRPr sz="1700" u="sng">
              <a:solidFill>
                <a:schemeClr val="dk1"/>
              </a:solidFill>
              <a:latin typeface="Avenir"/>
              <a:ea typeface="Avenir"/>
              <a:cs typeface="Avenir"/>
              <a:sym typeface="Avenir"/>
            </a:endParaRPr>
          </a:p>
          <a:p>
            <a:pPr indent="-336550" lvl="0" marL="457200" rtl="0" algn="l">
              <a:spcBef>
                <a:spcPts val="0"/>
              </a:spcBef>
              <a:spcAft>
                <a:spcPts val="0"/>
              </a:spcAft>
              <a:buClr>
                <a:schemeClr val="dk1"/>
              </a:buClr>
              <a:buSzPts val="1700"/>
              <a:buFont typeface="Avenir"/>
              <a:buChar char="●"/>
            </a:pPr>
            <a:r>
              <a:rPr lang="en" sz="1700">
                <a:solidFill>
                  <a:schemeClr val="dk1"/>
                </a:solidFill>
                <a:latin typeface="Avenir"/>
                <a:ea typeface="Avenir"/>
                <a:cs typeface="Avenir"/>
                <a:sym typeface="Avenir"/>
              </a:rPr>
              <a:t>Using density based clustering, “hot spots” of each zipcode have been identified</a:t>
            </a:r>
            <a:endParaRPr sz="1700">
              <a:solidFill>
                <a:schemeClr val="dk1"/>
              </a:solidFill>
              <a:latin typeface="Avenir"/>
              <a:ea typeface="Avenir"/>
              <a:cs typeface="Avenir"/>
              <a:sym typeface="Avenir"/>
            </a:endParaRPr>
          </a:p>
          <a:p>
            <a:pPr indent="-336550" lvl="0" marL="457200" rtl="0" algn="l">
              <a:spcBef>
                <a:spcPts val="0"/>
              </a:spcBef>
              <a:spcAft>
                <a:spcPts val="0"/>
              </a:spcAft>
              <a:buClr>
                <a:schemeClr val="dk1"/>
              </a:buClr>
              <a:buSzPts val="1700"/>
              <a:buFont typeface="Avenir"/>
              <a:buChar char="●"/>
            </a:pPr>
            <a:r>
              <a:rPr lang="en" sz="1700">
                <a:solidFill>
                  <a:schemeClr val="dk1"/>
                </a:solidFill>
                <a:latin typeface="Avenir"/>
                <a:ea typeface="Avenir"/>
                <a:cs typeface="Avenir"/>
                <a:sym typeface="Avenir"/>
              </a:rPr>
              <a:t>Each </a:t>
            </a:r>
            <a:r>
              <a:rPr lang="en" sz="1700">
                <a:solidFill>
                  <a:schemeClr val="dk1"/>
                </a:solidFill>
                <a:latin typeface="Avenir"/>
                <a:ea typeface="Avenir"/>
                <a:cs typeface="Avenir"/>
                <a:sym typeface="Avenir"/>
              </a:rPr>
              <a:t>hotspot</a:t>
            </a:r>
            <a:r>
              <a:rPr lang="en" sz="1700">
                <a:solidFill>
                  <a:schemeClr val="dk1"/>
                </a:solidFill>
                <a:latin typeface="Avenir"/>
                <a:ea typeface="Avenir"/>
                <a:cs typeface="Avenir"/>
                <a:sym typeface="Avenir"/>
              </a:rPr>
              <a:t> has varying degrees of spread, meaning in some </a:t>
            </a:r>
            <a:r>
              <a:rPr lang="en" sz="1700">
                <a:solidFill>
                  <a:schemeClr val="dk1"/>
                </a:solidFill>
                <a:latin typeface="Avenir"/>
                <a:ea typeface="Avenir"/>
                <a:cs typeface="Avenir"/>
                <a:sym typeface="Avenir"/>
              </a:rPr>
              <a:t>zip codes</a:t>
            </a:r>
            <a:r>
              <a:rPr lang="en" sz="1700">
                <a:solidFill>
                  <a:schemeClr val="dk1"/>
                </a:solidFill>
                <a:latin typeface="Avenir"/>
                <a:ea typeface="Avenir"/>
                <a:cs typeface="Avenir"/>
                <a:sym typeface="Avenir"/>
              </a:rPr>
              <a:t> the complaints are more widespread vs. </a:t>
            </a:r>
            <a:r>
              <a:rPr lang="en" sz="1700">
                <a:solidFill>
                  <a:schemeClr val="dk1"/>
                </a:solidFill>
                <a:latin typeface="Avenir"/>
                <a:ea typeface="Avenir"/>
                <a:cs typeface="Avenir"/>
                <a:sym typeface="Avenir"/>
              </a:rPr>
              <a:t>centered</a:t>
            </a:r>
            <a:r>
              <a:rPr lang="en" sz="1700">
                <a:solidFill>
                  <a:schemeClr val="dk1"/>
                </a:solidFill>
                <a:latin typeface="Avenir"/>
                <a:ea typeface="Avenir"/>
                <a:cs typeface="Avenir"/>
                <a:sym typeface="Avenir"/>
              </a:rPr>
              <a:t> around one area</a:t>
            </a:r>
            <a:endParaRPr sz="1700">
              <a:solidFill>
                <a:schemeClr val="dk1"/>
              </a:solidFill>
              <a:latin typeface="Avenir"/>
              <a:ea typeface="Avenir"/>
              <a:cs typeface="Avenir"/>
              <a:sym typeface="Aveni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8"/>
          <p:cNvSpPr txBox="1"/>
          <p:nvPr>
            <p:ph type="title"/>
          </p:nvPr>
        </p:nvSpPr>
        <p:spPr>
          <a:xfrm>
            <a:off x="311700" y="367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nir"/>
                <a:ea typeface="Avenir"/>
                <a:cs typeface="Avenir"/>
                <a:sym typeface="Avenir"/>
              </a:rPr>
              <a:t>Different Types of Density Spreads</a:t>
            </a:r>
            <a:endParaRPr>
              <a:latin typeface="Avenir"/>
              <a:ea typeface="Avenir"/>
              <a:cs typeface="Avenir"/>
              <a:sym typeface="Avenir"/>
            </a:endParaRPr>
          </a:p>
        </p:txBody>
      </p:sp>
      <p:pic>
        <p:nvPicPr>
          <p:cNvPr id="295" name="Google Shape;295;p48"/>
          <p:cNvPicPr preferRelativeResize="0"/>
          <p:nvPr/>
        </p:nvPicPr>
        <p:blipFill rotWithShape="1">
          <a:blip r:embed="rId3">
            <a:alphaModFix/>
          </a:blip>
          <a:srcRect b="0" l="0" r="9592" t="0"/>
          <a:stretch/>
        </p:blipFill>
        <p:spPr>
          <a:xfrm>
            <a:off x="413538" y="1147450"/>
            <a:ext cx="3948925" cy="2620800"/>
          </a:xfrm>
          <a:prstGeom prst="rect">
            <a:avLst/>
          </a:prstGeom>
          <a:noFill/>
          <a:ln>
            <a:noFill/>
          </a:ln>
        </p:spPr>
      </p:pic>
      <p:pic>
        <p:nvPicPr>
          <p:cNvPr id="296" name="Google Shape;296;p48"/>
          <p:cNvPicPr preferRelativeResize="0"/>
          <p:nvPr/>
        </p:nvPicPr>
        <p:blipFill>
          <a:blip r:embed="rId4">
            <a:alphaModFix/>
          </a:blip>
          <a:stretch>
            <a:fillRect/>
          </a:stretch>
        </p:blipFill>
        <p:spPr>
          <a:xfrm>
            <a:off x="4686850" y="1194574"/>
            <a:ext cx="4368035" cy="2620800"/>
          </a:xfrm>
          <a:prstGeom prst="rect">
            <a:avLst/>
          </a:prstGeom>
          <a:noFill/>
          <a:ln>
            <a:noFill/>
          </a:ln>
        </p:spPr>
      </p:pic>
      <p:sp>
        <p:nvSpPr>
          <p:cNvPr id="297" name="Google Shape;297;p48"/>
          <p:cNvSpPr txBox="1"/>
          <p:nvPr/>
        </p:nvSpPr>
        <p:spPr>
          <a:xfrm>
            <a:off x="5033013" y="3975600"/>
            <a:ext cx="3396300" cy="10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venir"/>
                <a:ea typeface="Avenir"/>
                <a:cs typeface="Avenir"/>
                <a:sym typeface="Avenir"/>
              </a:rPr>
              <a:t>Jamaica Plains</a:t>
            </a:r>
            <a:endParaRPr sz="1800">
              <a:solidFill>
                <a:schemeClr val="dk1"/>
              </a:solidFill>
              <a:latin typeface="Avenir"/>
              <a:ea typeface="Avenir"/>
              <a:cs typeface="Avenir"/>
              <a:sym typeface="Avenir"/>
            </a:endParaRPr>
          </a:p>
          <a:p>
            <a:pPr indent="-342900" lvl="0" marL="457200" rtl="0" algn="ctr">
              <a:spcBef>
                <a:spcPts val="0"/>
              </a:spcBef>
              <a:spcAft>
                <a:spcPts val="0"/>
              </a:spcAft>
              <a:buClr>
                <a:schemeClr val="dk1"/>
              </a:buClr>
              <a:buSzPts val="1800"/>
              <a:buFont typeface="Avenir"/>
              <a:buChar char="●"/>
            </a:pPr>
            <a:r>
              <a:rPr lang="en" sz="1800">
                <a:solidFill>
                  <a:schemeClr val="dk1"/>
                </a:solidFill>
                <a:latin typeface="Avenir"/>
                <a:ea typeface="Avenir"/>
                <a:cs typeface="Avenir"/>
                <a:sym typeface="Avenir"/>
              </a:rPr>
              <a:t>More Dense</a:t>
            </a:r>
            <a:endParaRPr sz="1800">
              <a:solidFill>
                <a:schemeClr val="dk1"/>
              </a:solidFill>
              <a:latin typeface="Avenir"/>
              <a:ea typeface="Avenir"/>
              <a:cs typeface="Avenir"/>
              <a:sym typeface="Avenir"/>
            </a:endParaRPr>
          </a:p>
        </p:txBody>
      </p:sp>
      <p:sp>
        <p:nvSpPr>
          <p:cNvPr id="298" name="Google Shape;298;p48"/>
          <p:cNvSpPr txBox="1"/>
          <p:nvPr/>
        </p:nvSpPr>
        <p:spPr>
          <a:xfrm>
            <a:off x="689863" y="3855000"/>
            <a:ext cx="3396300" cy="124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venir"/>
                <a:ea typeface="Avenir"/>
                <a:cs typeface="Avenir"/>
                <a:sym typeface="Avenir"/>
              </a:rPr>
              <a:t>Back Bay</a:t>
            </a:r>
            <a:endParaRPr sz="1800">
              <a:solidFill>
                <a:schemeClr val="dk1"/>
              </a:solidFill>
              <a:latin typeface="Avenir"/>
              <a:ea typeface="Avenir"/>
              <a:cs typeface="Avenir"/>
              <a:sym typeface="Avenir"/>
            </a:endParaRPr>
          </a:p>
          <a:p>
            <a:pPr indent="-342900" lvl="0" marL="457200" rtl="0" algn="ctr">
              <a:spcBef>
                <a:spcPts val="0"/>
              </a:spcBef>
              <a:spcAft>
                <a:spcPts val="0"/>
              </a:spcAft>
              <a:buClr>
                <a:schemeClr val="dk1"/>
              </a:buClr>
              <a:buSzPts val="1800"/>
              <a:buFont typeface="Avenir"/>
              <a:buChar char="●"/>
            </a:pPr>
            <a:r>
              <a:rPr lang="en" sz="1800">
                <a:solidFill>
                  <a:schemeClr val="dk1"/>
                </a:solidFill>
                <a:latin typeface="Avenir"/>
                <a:ea typeface="Avenir"/>
                <a:cs typeface="Avenir"/>
                <a:sym typeface="Avenir"/>
              </a:rPr>
              <a:t>Less dense</a:t>
            </a:r>
            <a:endParaRPr sz="1800">
              <a:solidFill>
                <a:schemeClr val="dk1"/>
              </a:solidFill>
              <a:latin typeface="Avenir"/>
              <a:ea typeface="Avenir"/>
              <a:cs typeface="Avenir"/>
              <a:sym typeface="Avenir"/>
            </a:endParaRPr>
          </a:p>
          <a:p>
            <a:pPr indent="-342900" lvl="0" marL="457200" rtl="0" algn="ctr">
              <a:spcBef>
                <a:spcPts val="0"/>
              </a:spcBef>
              <a:spcAft>
                <a:spcPts val="0"/>
              </a:spcAft>
              <a:buClr>
                <a:schemeClr val="dk1"/>
              </a:buClr>
              <a:buSzPts val="1800"/>
              <a:buFont typeface="Avenir"/>
              <a:buChar char="●"/>
            </a:pPr>
            <a:r>
              <a:rPr lang="en" sz="1800">
                <a:solidFill>
                  <a:schemeClr val="dk1"/>
                </a:solidFill>
                <a:latin typeface="Avenir"/>
                <a:ea typeface="Avenir"/>
                <a:cs typeface="Avenir"/>
                <a:sym typeface="Avenir"/>
              </a:rPr>
              <a:t>Can see the lines of residential spread</a:t>
            </a:r>
            <a:endParaRPr sz="1800">
              <a:solidFill>
                <a:schemeClr val="dk1"/>
              </a:solidFill>
              <a:latin typeface="Avenir"/>
              <a:ea typeface="Avenir"/>
              <a:cs typeface="Avenir"/>
              <a:sym typeface="Aveni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9"/>
          <p:cNvSpPr txBox="1"/>
          <p:nvPr>
            <p:ph type="title"/>
          </p:nvPr>
        </p:nvSpPr>
        <p:spPr>
          <a:xfrm>
            <a:off x="143600" y="267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nir"/>
                <a:ea typeface="Avenir"/>
                <a:cs typeface="Avenir"/>
                <a:sym typeface="Avenir"/>
              </a:rPr>
              <a:t>Lining Up with Real World Locations</a:t>
            </a:r>
            <a:endParaRPr>
              <a:latin typeface="Avenir"/>
              <a:ea typeface="Avenir"/>
              <a:cs typeface="Avenir"/>
              <a:sym typeface="Avenir"/>
            </a:endParaRPr>
          </a:p>
        </p:txBody>
      </p:sp>
      <p:pic>
        <p:nvPicPr>
          <p:cNvPr id="304" name="Google Shape;304;p49"/>
          <p:cNvPicPr preferRelativeResize="0"/>
          <p:nvPr/>
        </p:nvPicPr>
        <p:blipFill>
          <a:blip r:embed="rId3">
            <a:alphaModFix/>
          </a:blip>
          <a:stretch>
            <a:fillRect/>
          </a:stretch>
        </p:blipFill>
        <p:spPr>
          <a:xfrm>
            <a:off x="5053200" y="2096099"/>
            <a:ext cx="3877830" cy="2211851"/>
          </a:xfrm>
          <a:prstGeom prst="rect">
            <a:avLst/>
          </a:prstGeom>
          <a:noFill/>
          <a:ln>
            <a:noFill/>
          </a:ln>
        </p:spPr>
      </p:pic>
      <p:sp>
        <p:nvSpPr>
          <p:cNvPr id="305" name="Google Shape;305;p49"/>
          <p:cNvSpPr txBox="1"/>
          <p:nvPr/>
        </p:nvSpPr>
        <p:spPr>
          <a:xfrm>
            <a:off x="1006063" y="1744026"/>
            <a:ext cx="32058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venir"/>
                <a:ea typeface="Avenir"/>
                <a:cs typeface="Avenir"/>
                <a:sym typeface="Avenir"/>
              </a:rPr>
              <a:t>Lines up with Allandale Woods on the middle left</a:t>
            </a:r>
            <a:endParaRPr sz="1800">
              <a:solidFill>
                <a:schemeClr val="dk1"/>
              </a:solidFill>
              <a:latin typeface="Avenir"/>
              <a:ea typeface="Avenir"/>
              <a:cs typeface="Avenir"/>
              <a:sym typeface="Avenir"/>
            </a:endParaRPr>
          </a:p>
        </p:txBody>
      </p:sp>
      <p:pic>
        <p:nvPicPr>
          <p:cNvPr id="306" name="Google Shape;306;p49"/>
          <p:cNvPicPr preferRelativeResize="0"/>
          <p:nvPr/>
        </p:nvPicPr>
        <p:blipFill>
          <a:blip r:embed="rId4">
            <a:alphaModFix/>
          </a:blip>
          <a:stretch>
            <a:fillRect/>
          </a:stretch>
        </p:blipFill>
        <p:spPr>
          <a:xfrm>
            <a:off x="1189375" y="2382366"/>
            <a:ext cx="2839178" cy="2024271"/>
          </a:xfrm>
          <a:prstGeom prst="rect">
            <a:avLst/>
          </a:prstGeom>
          <a:noFill/>
          <a:ln>
            <a:noFill/>
          </a:ln>
        </p:spPr>
      </p:pic>
      <p:pic>
        <p:nvPicPr>
          <p:cNvPr id="307" name="Google Shape;307;p49"/>
          <p:cNvPicPr preferRelativeResize="0"/>
          <p:nvPr/>
        </p:nvPicPr>
        <p:blipFill>
          <a:blip r:embed="rId5">
            <a:alphaModFix/>
          </a:blip>
          <a:stretch>
            <a:fillRect/>
          </a:stretch>
        </p:blipFill>
        <p:spPr>
          <a:xfrm>
            <a:off x="6097090" y="390075"/>
            <a:ext cx="2342200" cy="1669908"/>
          </a:xfrm>
          <a:prstGeom prst="rect">
            <a:avLst/>
          </a:prstGeom>
          <a:noFill/>
          <a:ln>
            <a:noFill/>
          </a:ln>
        </p:spPr>
      </p:pic>
      <p:sp>
        <p:nvSpPr>
          <p:cNvPr id="308" name="Google Shape;308;p49"/>
          <p:cNvSpPr txBox="1"/>
          <p:nvPr/>
        </p:nvSpPr>
        <p:spPr>
          <a:xfrm>
            <a:off x="3661778" y="863564"/>
            <a:ext cx="2342100" cy="7389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800">
                <a:solidFill>
                  <a:schemeClr val="dk1"/>
                </a:solidFill>
                <a:latin typeface="Avenir"/>
                <a:ea typeface="Avenir"/>
                <a:cs typeface="Avenir"/>
                <a:sym typeface="Avenir"/>
              </a:rPr>
              <a:t>Olmsted Park in the top middle</a:t>
            </a:r>
            <a:endParaRPr sz="1800">
              <a:solidFill>
                <a:schemeClr val="dk1"/>
              </a:solidFill>
              <a:latin typeface="Avenir"/>
              <a:ea typeface="Avenir"/>
              <a:cs typeface="Avenir"/>
              <a:sym typeface="Avenir"/>
            </a:endParaRPr>
          </a:p>
        </p:txBody>
      </p:sp>
      <p:sp>
        <p:nvSpPr>
          <p:cNvPr id="309" name="Google Shape;309;p49"/>
          <p:cNvSpPr/>
          <p:nvPr/>
        </p:nvSpPr>
        <p:spPr>
          <a:xfrm>
            <a:off x="3968117" y="3082984"/>
            <a:ext cx="1897500" cy="2028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0" name="Google Shape;310;p49"/>
          <p:cNvSpPr/>
          <p:nvPr/>
        </p:nvSpPr>
        <p:spPr>
          <a:xfrm>
            <a:off x="6656268" y="1901220"/>
            <a:ext cx="415500" cy="481500"/>
          </a:xfrm>
          <a:prstGeom prst="down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1" name="Google Shape;311;p49"/>
          <p:cNvSpPr txBox="1"/>
          <p:nvPr/>
        </p:nvSpPr>
        <p:spPr>
          <a:xfrm>
            <a:off x="5865625" y="4307950"/>
            <a:ext cx="1996800" cy="33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venir"/>
                <a:ea typeface="Avenir"/>
                <a:cs typeface="Avenir"/>
                <a:sym typeface="Avenir"/>
              </a:rPr>
              <a:t>Jamaica Plains</a:t>
            </a:r>
            <a:endParaRPr sz="1800">
              <a:solidFill>
                <a:schemeClr val="dk1"/>
              </a:solidFill>
              <a:latin typeface="Avenir"/>
              <a:ea typeface="Avenir"/>
              <a:cs typeface="Avenir"/>
              <a:sym typeface="Aveni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50"/>
          <p:cNvSpPr txBox="1"/>
          <p:nvPr>
            <p:ph type="title"/>
          </p:nvPr>
        </p:nvSpPr>
        <p:spPr>
          <a:xfrm>
            <a:off x="143600" y="267600"/>
            <a:ext cx="5393700" cy="805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nir"/>
                <a:ea typeface="Avenir"/>
                <a:cs typeface="Avenir"/>
                <a:sym typeface="Avenir"/>
              </a:rPr>
              <a:t>Lining Up with Real World Locations Continued</a:t>
            </a:r>
            <a:endParaRPr>
              <a:latin typeface="Avenir"/>
              <a:ea typeface="Avenir"/>
              <a:cs typeface="Avenir"/>
              <a:sym typeface="Avenir"/>
            </a:endParaRPr>
          </a:p>
        </p:txBody>
      </p:sp>
      <p:sp>
        <p:nvSpPr>
          <p:cNvPr id="317" name="Google Shape;317;p50"/>
          <p:cNvSpPr txBox="1"/>
          <p:nvPr/>
        </p:nvSpPr>
        <p:spPr>
          <a:xfrm>
            <a:off x="1006063" y="1617026"/>
            <a:ext cx="32058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venir"/>
                <a:ea typeface="Avenir"/>
                <a:cs typeface="Avenir"/>
                <a:sym typeface="Avenir"/>
              </a:rPr>
              <a:t>Lines up with Back Bay Fens</a:t>
            </a:r>
            <a:endParaRPr sz="1800">
              <a:solidFill>
                <a:schemeClr val="dk1"/>
              </a:solidFill>
              <a:latin typeface="Avenir"/>
              <a:ea typeface="Avenir"/>
              <a:cs typeface="Avenir"/>
              <a:sym typeface="Avenir"/>
            </a:endParaRPr>
          </a:p>
          <a:p>
            <a:pPr indent="-342900" lvl="0" marL="457200" rtl="0" algn="ctr">
              <a:spcBef>
                <a:spcPts val="0"/>
              </a:spcBef>
              <a:spcAft>
                <a:spcPts val="0"/>
              </a:spcAft>
              <a:buClr>
                <a:schemeClr val="dk1"/>
              </a:buClr>
              <a:buSzPts val="1800"/>
              <a:buFont typeface="Avenir"/>
              <a:buChar char="●"/>
            </a:pPr>
            <a:r>
              <a:rPr lang="en" sz="1800">
                <a:solidFill>
                  <a:schemeClr val="dk1"/>
                </a:solidFill>
                <a:latin typeface="Avenir"/>
                <a:ea typeface="Avenir"/>
                <a:cs typeface="Avenir"/>
                <a:sym typeface="Avenir"/>
              </a:rPr>
              <a:t>A lot of land for animals</a:t>
            </a:r>
            <a:endParaRPr sz="1800">
              <a:solidFill>
                <a:schemeClr val="dk1"/>
              </a:solidFill>
              <a:latin typeface="Avenir"/>
              <a:ea typeface="Avenir"/>
              <a:cs typeface="Avenir"/>
              <a:sym typeface="Avenir"/>
            </a:endParaRPr>
          </a:p>
        </p:txBody>
      </p:sp>
      <p:sp>
        <p:nvSpPr>
          <p:cNvPr id="318" name="Google Shape;318;p50"/>
          <p:cNvSpPr txBox="1"/>
          <p:nvPr/>
        </p:nvSpPr>
        <p:spPr>
          <a:xfrm>
            <a:off x="3276600" y="863575"/>
            <a:ext cx="2727300" cy="1015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800">
                <a:solidFill>
                  <a:schemeClr val="dk1"/>
                </a:solidFill>
                <a:latin typeface="Avenir"/>
                <a:ea typeface="Avenir"/>
                <a:cs typeface="Avenir"/>
                <a:sym typeface="Avenir"/>
              </a:rPr>
              <a:t>Fenway Area</a:t>
            </a:r>
            <a:endParaRPr sz="1800">
              <a:solidFill>
                <a:schemeClr val="dk1"/>
              </a:solidFill>
              <a:latin typeface="Avenir"/>
              <a:ea typeface="Avenir"/>
              <a:cs typeface="Avenir"/>
              <a:sym typeface="Avenir"/>
            </a:endParaRPr>
          </a:p>
          <a:p>
            <a:pPr indent="-342900" lvl="0" marL="457200" rtl="0" algn="r">
              <a:spcBef>
                <a:spcPts val="0"/>
              </a:spcBef>
              <a:spcAft>
                <a:spcPts val="0"/>
              </a:spcAft>
              <a:buClr>
                <a:schemeClr val="dk1"/>
              </a:buClr>
              <a:buSzPts val="1800"/>
              <a:buFont typeface="Avenir"/>
              <a:buChar char="●"/>
            </a:pPr>
            <a:r>
              <a:rPr lang="en" sz="1800">
                <a:solidFill>
                  <a:schemeClr val="dk1"/>
                </a:solidFill>
                <a:latin typeface="Avenir"/>
                <a:ea typeface="Avenir"/>
                <a:cs typeface="Avenir"/>
                <a:sym typeface="Avenir"/>
              </a:rPr>
              <a:t>Densely</a:t>
            </a:r>
            <a:r>
              <a:rPr lang="en" sz="1800">
                <a:solidFill>
                  <a:schemeClr val="dk1"/>
                </a:solidFill>
                <a:latin typeface="Avenir"/>
                <a:ea typeface="Avenir"/>
                <a:cs typeface="Avenir"/>
                <a:sym typeface="Avenir"/>
              </a:rPr>
              <a:t> populated area</a:t>
            </a:r>
            <a:endParaRPr sz="1800">
              <a:solidFill>
                <a:schemeClr val="dk1"/>
              </a:solidFill>
              <a:latin typeface="Avenir"/>
              <a:ea typeface="Avenir"/>
              <a:cs typeface="Avenir"/>
              <a:sym typeface="Avenir"/>
            </a:endParaRPr>
          </a:p>
        </p:txBody>
      </p:sp>
      <p:sp>
        <p:nvSpPr>
          <p:cNvPr id="319" name="Google Shape;319;p50"/>
          <p:cNvSpPr txBox="1"/>
          <p:nvPr/>
        </p:nvSpPr>
        <p:spPr>
          <a:xfrm>
            <a:off x="5865625" y="4307950"/>
            <a:ext cx="1996800" cy="33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venir"/>
                <a:ea typeface="Avenir"/>
                <a:cs typeface="Avenir"/>
                <a:sym typeface="Avenir"/>
              </a:rPr>
              <a:t>Commonwealth/BU Campus</a:t>
            </a:r>
            <a:endParaRPr sz="1800">
              <a:solidFill>
                <a:schemeClr val="dk1"/>
              </a:solidFill>
              <a:latin typeface="Avenir"/>
              <a:ea typeface="Avenir"/>
              <a:cs typeface="Avenir"/>
              <a:sym typeface="Avenir"/>
            </a:endParaRPr>
          </a:p>
        </p:txBody>
      </p:sp>
      <p:pic>
        <p:nvPicPr>
          <p:cNvPr id="320" name="Google Shape;320;p50"/>
          <p:cNvPicPr preferRelativeResize="0"/>
          <p:nvPr/>
        </p:nvPicPr>
        <p:blipFill>
          <a:blip r:embed="rId3">
            <a:alphaModFix/>
          </a:blip>
          <a:stretch>
            <a:fillRect/>
          </a:stretch>
        </p:blipFill>
        <p:spPr>
          <a:xfrm>
            <a:off x="5284850" y="2303528"/>
            <a:ext cx="3208053" cy="2024249"/>
          </a:xfrm>
          <a:prstGeom prst="rect">
            <a:avLst/>
          </a:prstGeom>
          <a:noFill/>
          <a:ln>
            <a:noFill/>
          </a:ln>
        </p:spPr>
      </p:pic>
      <p:sp>
        <p:nvSpPr>
          <p:cNvPr id="321" name="Google Shape;321;p50"/>
          <p:cNvSpPr/>
          <p:nvPr/>
        </p:nvSpPr>
        <p:spPr>
          <a:xfrm>
            <a:off x="6922975" y="2006603"/>
            <a:ext cx="415500" cy="805800"/>
          </a:xfrm>
          <a:prstGeom prst="down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2" name="Google Shape;322;p50"/>
          <p:cNvSpPr/>
          <p:nvPr/>
        </p:nvSpPr>
        <p:spPr>
          <a:xfrm>
            <a:off x="3968129" y="3438575"/>
            <a:ext cx="2954700" cy="2028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23" name="Google Shape;323;p50"/>
          <p:cNvPicPr preferRelativeResize="0"/>
          <p:nvPr/>
        </p:nvPicPr>
        <p:blipFill>
          <a:blip r:embed="rId4">
            <a:alphaModFix/>
          </a:blip>
          <a:stretch>
            <a:fillRect/>
          </a:stretch>
        </p:blipFill>
        <p:spPr>
          <a:xfrm>
            <a:off x="6099175" y="203200"/>
            <a:ext cx="2954700" cy="1969800"/>
          </a:xfrm>
          <a:prstGeom prst="rect">
            <a:avLst/>
          </a:prstGeom>
          <a:noFill/>
          <a:ln>
            <a:noFill/>
          </a:ln>
        </p:spPr>
      </p:pic>
      <p:pic>
        <p:nvPicPr>
          <p:cNvPr id="324" name="Google Shape;324;p50"/>
          <p:cNvPicPr preferRelativeResize="0"/>
          <p:nvPr/>
        </p:nvPicPr>
        <p:blipFill>
          <a:blip r:embed="rId5">
            <a:alphaModFix/>
          </a:blip>
          <a:stretch>
            <a:fillRect/>
          </a:stretch>
        </p:blipFill>
        <p:spPr>
          <a:xfrm>
            <a:off x="1072263" y="2507526"/>
            <a:ext cx="3073423" cy="248357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1"/>
          <p:cNvSpPr txBox="1"/>
          <p:nvPr/>
        </p:nvSpPr>
        <p:spPr>
          <a:xfrm>
            <a:off x="322550" y="3901588"/>
            <a:ext cx="7583100" cy="117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u="sng">
                <a:solidFill>
                  <a:schemeClr val="dk1"/>
                </a:solidFill>
                <a:latin typeface="Avenir"/>
                <a:ea typeface="Avenir"/>
                <a:cs typeface="Avenir"/>
                <a:sym typeface="Avenir"/>
              </a:rPr>
              <a:t>ANALYSIS:</a:t>
            </a:r>
            <a:r>
              <a:rPr lang="en">
                <a:solidFill>
                  <a:schemeClr val="dk1"/>
                </a:solidFill>
                <a:latin typeface="Avenir"/>
                <a:ea typeface="Avenir"/>
                <a:cs typeface="Avenir"/>
                <a:sym typeface="Avenir"/>
              </a:rPr>
              <a:t> </a:t>
            </a:r>
            <a:endParaRPr>
              <a:solidFill>
                <a:schemeClr val="dk1"/>
              </a:solidFill>
              <a:latin typeface="Avenir"/>
              <a:ea typeface="Avenir"/>
              <a:cs typeface="Avenir"/>
              <a:sym typeface="Avenir"/>
            </a:endParaRPr>
          </a:p>
          <a:p>
            <a:pPr indent="-317500" lvl="0" marL="457200" rtl="0" algn="l">
              <a:lnSpc>
                <a:spcPct val="115000"/>
              </a:lnSpc>
              <a:spcBef>
                <a:spcPts val="1200"/>
              </a:spcBef>
              <a:spcAft>
                <a:spcPts val="0"/>
              </a:spcAft>
              <a:buClr>
                <a:schemeClr val="dk1"/>
              </a:buClr>
              <a:buSzPts val="1400"/>
              <a:buFont typeface="Avenir"/>
              <a:buChar char="●"/>
            </a:pPr>
            <a:r>
              <a:rPr lang="en">
                <a:solidFill>
                  <a:schemeClr val="dk1"/>
                </a:solidFill>
                <a:latin typeface="Avenir"/>
                <a:ea typeface="Avenir"/>
                <a:cs typeface="Avenir"/>
                <a:sym typeface="Avenir"/>
              </a:rPr>
              <a:t>Similar rationale to seasons with increased requests</a:t>
            </a:r>
            <a:endParaRPr>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More people may be outside to see animals and make reports</a:t>
            </a:r>
            <a:endParaRPr>
              <a:solidFill>
                <a:schemeClr val="dk1"/>
              </a:solidFill>
              <a:latin typeface="Avenir"/>
              <a:ea typeface="Avenir"/>
              <a:cs typeface="Avenir"/>
              <a:sym typeface="Avenir"/>
            </a:endParaRPr>
          </a:p>
        </p:txBody>
      </p:sp>
      <p:sp>
        <p:nvSpPr>
          <p:cNvPr id="330" name="Google Shape;330;p51"/>
          <p:cNvSpPr txBox="1"/>
          <p:nvPr/>
        </p:nvSpPr>
        <p:spPr>
          <a:xfrm>
            <a:off x="5934075" y="790588"/>
            <a:ext cx="3074700" cy="21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r>
              <a:rPr lang="en" sz="1500">
                <a:solidFill>
                  <a:schemeClr val="dk1"/>
                </a:solidFill>
                <a:latin typeface="Avenir"/>
                <a:ea typeface="Avenir"/>
                <a:cs typeface="Avenir"/>
                <a:sym typeface="Avenir"/>
              </a:rPr>
              <a:t>:</a:t>
            </a:r>
            <a:endParaRPr sz="1500">
              <a:solidFill>
                <a:schemeClr val="dk1"/>
              </a:solidFill>
              <a:latin typeface="Avenir"/>
              <a:ea typeface="Avenir"/>
              <a:cs typeface="Avenir"/>
              <a:sym typeface="Avenir"/>
            </a:endParaRPr>
          </a:p>
          <a:p>
            <a:pPr indent="0" lvl="0" marL="0" rtl="0" algn="l">
              <a:spcBef>
                <a:spcPts val="0"/>
              </a:spcBef>
              <a:spcAft>
                <a:spcPts val="0"/>
              </a:spcAft>
              <a:buNone/>
            </a:pPr>
            <a:r>
              <a:t/>
            </a:r>
            <a:endParaRPr sz="1500">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Number of requests is strongly positively correlated to higher temperatures</a:t>
            </a:r>
            <a:endParaRPr>
              <a:solidFill>
                <a:schemeClr val="dk1"/>
              </a:solidFill>
              <a:latin typeface="Avenir"/>
              <a:ea typeface="Avenir"/>
              <a:cs typeface="Avenir"/>
              <a:sym typeface="Avenir"/>
            </a:endParaRPr>
          </a:p>
        </p:txBody>
      </p:sp>
      <p:pic>
        <p:nvPicPr>
          <p:cNvPr id="331" name="Google Shape;331;p51"/>
          <p:cNvPicPr preferRelativeResize="0"/>
          <p:nvPr/>
        </p:nvPicPr>
        <p:blipFill rotWithShape="1">
          <a:blip r:embed="rId3">
            <a:alphaModFix/>
          </a:blip>
          <a:srcRect b="0" l="1215" r="0" t="0"/>
          <a:stretch/>
        </p:blipFill>
        <p:spPr>
          <a:xfrm>
            <a:off x="405200" y="732313"/>
            <a:ext cx="5322499" cy="3245476"/>
          </a:xfrm>
          <a:prstGeom prst="rect">
            <a:avLst/>
          </a:prstGeom>
          <a:noFill/>
          <a:ln>
            <a:noFill/>
          </a:ln>
        </p:spPr>
      </p:pic>
      <p:sp>
        <p:nvSpPr>
          <p:cNvPr id="332" name="Google Shape;332;p51"/>
          <p:cNvSpPr txBox="1"/>
          <p:nvPr>
            <p:ph type="title"/>
          </p:nvPr>
        </p:nvSpPr>
        <p:spPr>
          <a:xfrm>
            <a:off x="311700" y="165625"/>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Average Temperatures</a:t>
            </a:r>
            <a:endParaRPr>
              <a:latin typeface="Avenir"/>
              <a:ea typeface="Avenir"/>
              <a:cs typeface="Avenir"/>
              <a:sym typeface="Aveni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6"/>
          <p:cNvSpPr txBox="1"/>
          <p:nvPr>
            <p:ph type="title"/>
          </p:nvPr>
        </p:nvSpPr>
        <p:spPr>
          <a:xfrm>
            <a:off x="91450" y="422900"/>
            <a:ext cx="4480500" cy="8325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u="sng">
                <a:latin typeface="Avenir"/>
                <a:ea typeface="Avenir"/>
                <a:cs typeface="Avenir"/>
                <a:sym typeface="Avenir"/>
              </a:rPr>
              <a:t>Early Insights Key Questions</a:t>
            </a:r>
            <a:endParaRPr b="1" u="sng">
              <a:latin typeface="Avenir"/>
              <a:ea typeface="Avenir"/>
              <a:cs typeface="Avenir"/>
              <a:sym typeface="Avenir"/>
            </a:endParaRPr>
          </a:p>
        </p:txBody>
      </p:sp>
      <p:sp>
        <p:nvSpPr>
          <p:cNvPr id="72" name="Google Shape;72;p16"/>
          <p:cNvSpPr txBox="1"/>
          <p:nvPr>
            <p:ph idx="1" type="body"/>
          </p:nvPr>
        </p:nvSpPr>
        <p:spPr>
          <a:xfrm>
            <a:off x="311700" y="1255350"/>
            <a:ext cx="42603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Avenir"/>
              <a:buChar char="●"/>
            </a:pPr>
            <a:r>
              <a:rPr lang="en" sz="1600">
                <a:solidFill>
                  <a:schemeClr val="dk1"/>
                </a:solidFill>
                <a:latin typeface="Avenir"/>
                <a:ea typeface="Avenir"/>
                <a:cs typeface="Avenir"/>
                <a:sym typeface="Avenir"/>
              </a:rPr>
              <a:t>How many reports were there in the previous 2-3 years? 5-10 years? Are there any positive or negative trends to these reports (decreasing in sum total, etc)?</a:t>
            </a:r>
            <a:endParaRPr sz="1600">
              <a:solidFill>
                <a:schemeClr val="dk1"/>
              </a:solidFill>
              <a:latin typeface="Avenir"/>
              <a:ea typeface="Avenir"/>
              <a:cs typeface="Avenir"/>
              <a:sym typeface="Avenir"/>
            </a:endParaRPr>
          </a:p>
          <a:p>
            <a:pPr indent="-330200" lvl="0" marL="457200" rtl="0" algn="l">
              <a:lnSpc>
                <a:spcPct val="100000"/>
              </a:lnSpc>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How do other factors such as season impact the nature of the complaints? (ie: are there more complaints in the summer? Winter?)</a:t>
            </a:r>
            <a:endParaRPr sz="1600">
              <a:solidFill>
                <a:schemeClr val="dk1"/>
              </a:solidFill>
              <a:latin typeface="Avenir"/>
              <a:ea typeface="Avenir"/>
              <a:cs typeface="Avenir"/>
              <a:sym typeface="Avenir"/>
            </a:endParaRPr>
          </a:p>
          <a:p>
            <a:pPr indent="0" lvl="0" marL="0" rtl="0" algn="l">
              <a:spcBef>
                <a:spcPts val="0"/>
              </a:spcBef>
              <a:spcAft>
                <a:spcPts val="1200"/>
              </a:spcAft>
              <a:buNone/>
            </a:pPr>
            <a:r>
              <a:t/>
            </a:r>
            <a:endParaRPr>
              <a:solidFill>
                <a:schemeClr val="dk1"/>
              </a:solidFill>
              <a:latin typeface="Avenir"/>
              <a:ea typeface="Avenir"/>
              <a:cs typeface="Avenir"/>
              <a:sym typeface="Avenir"/>
            </a:endParaRPr>
          </a:p>
        </p:txBody>
      </p:sp>
      <p:sp>
        <p:nvSpPr>
          <p:cNvPr id="73" name="Google Shape;73;p16"/>
          <p:cNvSpPr txBox="1"/>
          <p:nvPr>
            <p:ph idx="1" type="body"/>
          </p:nvPr>
        </p:nvSpPr>
        <p:spPr>
          <a:xfrm>
            <a:off x="4891800" y="1255350"/>
            <a:ext cx="4260300" cy="3416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Analyze Boston Yearly 311 Service Requests in CSV file format (Years 2011 - 2023)</a:t>
            </a:r>
            <a:endParaRPr sz="1600">
              <a:solidFill>
                <a:schemeClr val="dk1"/>
              </a:solidFill>
              <a:latin typeface="Avenir"/>
              <a:ea typeface="Avenir"/>
              <a:cs typeface="Avenir"/>
              <a:sym typeface="Avenir"/>
            </a:endParaRPr>
          </a:p>
          <a:p>
            <a:pPr indent="-330200" lvl="0" marL="457200" rtl="0" algn="l">
              <a:lnSpc>
                <a:spcPct val="100000"/>
              </a:lnSpc>
              <a:spcBef>
                <a:spcPts val="0"/>
              </a:spcBef>
              <a:spcAft>
                <a:spcPts val="0"/>
              </a:spcAft>
              <a:buClr>
                <a:schemeClr val="dk1"/>
              </a:buClr>
              <a:buSzPts val="1600"/>
              <a:buFont typeface="Avenir"/>
              <a:buChar char="●"/>
            </a:pPr>
            <a:r>
              <a:rPr lang="en" sz="1600">
                <a:solidFill>
                  <a:schemeClr val="dk1"/>
                </a:solidFill>
                <a:latin typeface="Avenir"/>
                <a:ea typeface="Avenir"/>
                <a:cs typeface="Avenir"/>
                <a:sym typeface="Avenir"/>
              </a:rPr>
              <a:t>Used Python File to Parse all Requests Relating to Animals</a:t>
            </a:r>
            <a:endParaRPr sz="1600">
              <a:solidFill>
                <a:schemeClr val="dk1"/>
              </a:solidFill>
              <a:latin typeface="Avenir"/>
              <a:ea typeface="Avenir"/>
              <a:cs typeface="Avenir"/>
              <a:sym typeface="Avenir"/>
            </a:endParaRPr>
          </a:p>
          <a:p>
            <a:pPr indent="0" lvl="0" marL="0" rtl="0" algn="l">
              <a:lnSpc>
                <a:spcPct val="100000"/>
              </a:lnSpc>
              <a:spcBef>
                <a:spcPts val="0"/>
              </a:spcBef>
              <a:spcAft>
                <a:spcPts val="0"/>
              </a:spcAft>
              <a:buNone/>
            </a:pPr>
            <a:r>
              <a:t/>
            </a:r>
            <a:endParaRPr sz="1600">
              <a:solidFill>
                <a:schemeClr val="dk1"/>
              </a:solidFill>
              <a:latin typeface="Avenir"/>
              <a:ea typeface="Avenir"/>
              <a:cs typeface="Avenir"/>
              <a:sym typeface="Avenir"/>
            </a:endParaRPr>
          </a:p>
          <a:p>
            <a:pPr indent="0" lvl="0" marL="0" rtl="0" algn="l">
              <a:lnSpc>
                <a:spcPct val="100000"/>
              </a:lnSpc>
              <a:spcBef>
                <a:spcPts val="0"/>
              </a:spcBef>
              <a:spcAft>
                <a:spcPts val="0"/>
              </a:spcAft>
              <a:buNone/>
            </a:pPr>
            <a:r>
              <a:t/>
            </a:r>
            <a:endParaRPr sz="1600">
              <a:solidFill>
                <a:schemeClr val="dk1"/>
              </a:solidFill>
              <a:latin typeface="Avenir"/>
              <a:ea typeface="Avenir"/>
              <a:cs typeface="Avenir"/>
              <a:sym typeface="Avenir"/>
            </a:endParaRPr>
          </a:p>
          <a:p>
            <a:pPr indent="0" lvl="0" marL="0" rtl="0" algn="l">
              <a:lnSpc>
                <a:spcPct val="100000"/>
              </a:lnSpc>
              <a:spcBef>
                <a:spcPts val="0"/>
              </a:spcBef>
              <a:spcAft>
                <a:spcPts val="0"/>
              </a:spcAft>
              <a:buNone/>
            </a:pPr>
            <a:r>
              <a:t/>
            </a:r>
            <a:endParaRPr sz="1600">
              <a:solidFill>
                <a:schemeClr val="dk1"/>
              </a:solidFill>
              <a:latin typeface="Avenir"/>
              <a:ea typeface="Avenir"/>
              <a:cs typeface="Avenir"/>
              <a:sym typeface="Avenir"/>
            </a:endParaRPr>
          </a:p>
          <a:p>
            <a:pPr indent="0" lvl="0" marL="0" rtl="0" algn="ctr">
              <a:lnSpc>
                <a:spcPct val="100000"/>
              </a:lnSpc>
              <a:spcBef>
                <a:spcPts val="0"/>
              </a:spcBef>
              <a:spcAft>
                <a:spcPts val="0"/>
              </a:spcAft>
              <a:buNone/>
            </a:pPr>
            <a:r>
              <a:rPr lang="en" sz="1600">
                <a:solidFill>
                  <a:schemeClr val="dk1"/>
                </a:solidFill>
                <a:latin typeface="Avenir"/>
                <a:ea typeface="Avenir"/>
                <a:cs typeface="Avenir"/>
                <a:sym typeface="Avenir"/>
              </a:rPr>
              <a:t>Link: </a:t>
            </a:r>
            <a:r>
              <a:rPr lang="en" sz="1600" u="sng">
                <a:solidFill>
                  <a:schemeClr val="accent1"/>
                </a:solidFill>
                <a:latin typeface="Avenir"/>
                <a:ea typeface="Avenir"/>
                <a:cs typeface="Avenir"/>
                <a:sym typeface="Avenir"/>
                <a:hlinkClick r:id="rId3">
                  <a:extLst>
                    <a:ext uri="{A12FA001-AC4F-418D-AE19-62706E023703}">
                      <ahyp:hlinkClr val="tx"/>
                    </a:ext>
                  </a:extLst>
                </a:hlinkClick>
              </a:rPr>
              <a:t>https://data.boston.gov/dataset/311-service-requests</a:t>
            </a:r>
            <a:r>
              <a:rPr lang="en" sz="1600">
                <a:solidFill>
                  <a:schemeClr val="accent1"/>
                </a:solidFill>
                <a:latin typeface="Avenir"/>
                <a:ea typeface="Avenir"/>
                <a:cs typeface="Avenir"/>
                <a:sym typeface="Avenir"/>
              </a:rPr>
              <a:t> </a:t>
            </a:r>
            <a:endParaRPr sz="1600">
              <a:solidFill>
                <a:schemeClr val="accent1"/>
              </a:solidFill>
              <a:latin typeface="Avenir"/>
              <a:ea typeface="Avenir"/>
              <a:cs typeface="Avenir"/>
              <a:sym typeface="Avenir"/>
            </a:endParaRPr>
          </a:p>
        </p:txBody>
      </p:sp>
      <p:sp>
        <p:nvSpPr>
          <p:cNvPr id="74" name="Google Shape;74;p16"/>
          <p:cNvSpPr txBox="1"/>
          <p:nvPr>
            <p:ph type="title"/>
          </p:nvPr>
        </p:nvSpPr>
        <p:spPr>
          <a:xfrm>
            <a:off x="4671600" y="363750"/>
            <a:ext cx="4480500" cy="832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u="sng">
                <a:latin typeface="Avenir"/>
                <a:ea typeface="Avenir"/>
                <a:cs typeface="Avenir"/>
                <a:sym typeface="Avenir"/>
              </a:rPr>
              <a:t>Data Source</a:t>
            </a:r>
            <a:endParaRPr b="1" u="sng">
              <a:latin typeface="Avenir"/>
              <a:ea typeface="Avenir"/>
              <a:cs typeface="Avenir"/>
              <a:sym typeface="Aveni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pic>
        <p:nvPicPr>
          <p:cNvPr id="337" name="Google Shape;337;p52"/>
          <p:cNvPicPr preferRelativeResize="0"/>
          <p:nvPr/>
        </p:nvPicPr>
        <p:blipFill rotWithShape="1">
          <a:blip r:embed="rId3">
            <a:alphaModFix/>
          </a:blip>
          <a:srcRect b="0" l="0" r="0" t="2467"/>
          <a:stretch/>
        </p:blipFill>
        <p:spPr>
          <a:xfrm>
            <a:off x="4699125" y="1234500"/>
            <a:ext cx="4133174" cy="2445326"/>
          </a:xfrm>
          <a:prstGeom prst="rect">
            <a:avLst/>
          </a:prstGeom>
          <a:noFill/>
          <a:ln>
            <a:noFill/>
          </a:ln>
        </p:spPr>
      </p:pic>
      <p:pic>
        <p:nvPicPr>
          <p:cNvPr id="338" name="Google Shape;338;p52"/>
          <p:cNvPicPr preferRelativeResize="0"/>
          <p:nvPr/>
        </p:nvPicPr>
        <p:blipFill rotWithShape="1">
          <a:blip r:embed="rId4">
            <a:alphaModFix/>
          </a:blip>
          <a:srcRect b="0" l="1468" r="0" t="2419"/>
          <a:stretch/>
        </p:blipFill>
        <p:spPr>
          <a:xfrm>
            <a:off x="133900" y="1103726"/>
            <a:ext cx="4349200" cy="2605359"/>
          </a:xfrm>
          <a:prstGeom prst="rect">
            <a:avLst/>
          </a:prstGeom>
          <a:noFill/>
          <a:ln>
            <a:noFill/>
          </a:ln>
        </p:spPr>
      </p:pic>
      <p:sp>
        <p:nvSpPr>
          <p:cNvPr id="339" name="Google Shape;339;p52"/>
          <p:cNvSpPr txBox="1"/>
          <p:nvPr>
            <p:ph type="title"/>
          </p:nvPr>
        </p:nvSpPr>
        <p:spPr>
          <a:xfrm>
            <a:off x="311700" y="305325"/>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Amount of Rain and Snow</a:t>
            </a:r>
            <a:endParaRPr>
              <a:latin typeface="Avenir"/>
              <a:ea typeface="Avenir"/>
              <a:cs typeface="Avenir"/>
              <a:sym typeface="Avenir"/>
            </a:endParaRPr>
          </a:p>
        </p:txBody>
      </p:sp>
      <p:sp>
        <p:nvSpPr>
          <p:cNvPr id="340" name="Google Shape;340;p52"/>
          <p:cNvSpPr txBox="1"/>
          <p:nvPr/>
        </p:nvSpPr>
        <p:spPr>
          <a:xfrm>
            <a:off x="133900" y="3800075"/>
            <a:ext cx="5303400" cy="117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u="sng">
                <a:solidFill>
                  <a:schemeClr val="dk1"/>
                </a:solidFill>
                <a:latin typeface="Avenir"/>
                <a:ea typeface="Avenir"/>
                <a:cs typeface="Avenir"/>
                <a:sym typeface="Avenir"/>
              </a:rPr>
              <a:t>ANALYSIS:</a:t>
            </a:r>
            <a:r>
              <a:rPr lang="en">
                <a:solidFill>
                  <a:schemeClr val="dk1"/>
                </a:solidFill>
                <a:latin typeface="Avenir"/>
                <a:ea typeface="Avenir"/>
                <a:cs typeface="Avenir"/>
                <a:sym typeface="Avenir"/>
              </a:rPr>
              <a:t> </a:t>
            </a:r>
            <a:endParaRPr>
              <a:solidFill>
                <a:schemeClr val="dk1"/>
              </a:solidFill>
              <a:latin typeface="Avenir"/>
              <a:ea typeface="Avenir"/>
              <a:cs typeface="Avenir"/>
              <a:sym typeface="Avenir"/>
            </a:endParaRPr>
          </a:p>
          <a:p>
            <a:pPr indent="-317500" lvl="0" marL="457200" rtl="0" algn="l">
              <a:lnSpc>
                <a:spcPct val="115000"/>
              </a:lnSpc>
              <a:spcBef>
                <a:spcPts val="1200"/>
              </a:spcBef>
              <a:spcAft>
                <a:spcPts val="0"/>
              </a:spcAft>
              <a:buClr>
                <a:schemeClr val="dk1"/>
              </a:buClr>
              <a:buSzPts val="1400"/>
              <a:buFont typeface="Avenir"/>
              <a:buChar char="●"/>
            </a:pPr>
            <a:r>
              <a:rPr lang="en">
                <a:solidFill>
                  <a:schemeClr val="dk1"/>
                </a:solidFill>
                <a:latin typeface="Avenir"/>
                <a:ea typeface="Avenir"/>
                <a:cs typeface="Avenir"/>
                <a:sym typeface="Avenir"/>
              </a:rPr>
              <a:t>No correlation between snow amount and request number</a:t>
            </a:r>
            <a:endParaRPr>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Amount</a:t>
            </a:r>
            <a:r>
              <a:rPr lang="en">
                <a:solidFill>
                  <a:schemeClr val="dk1"/>
                </a:solidFill>
                <a:latin typeface="Avenir"/>
                <a:ea typeface="Avenir"/>
                <a:cs typeface="Avenir"/>
                <a:sym typeface="Avenir"/>
              </a:rPr>
              <a:t> of rain may look like it correlates with number of requests, but upon closer analysis, it seems random</a:t>
            </a:r>
            <a:endParaRPr>
              <a:solidFill>
                <a:schemeClr val="dk1"/>
              </a:solidFill>
              <a:latin typeface="Avenir"/>
              <a:ea typeface="Avenir"/>
              <a:cs typeface="Avenir"/>
              <a:sym typeface="Avenir"/>
            </a:endParaRPr>
          </a:p>
        </p:txBody>
      </p:sp>
      <p:sp>
        <p:nvSpPr>
          <p:cNvPr id="341" name="Google Shape;341;p52"/>
          <p:cNvSpPr txBox="1"/>
          <p:nvPr/>
        </p:nvSpPr>
        <p:spPr>
          <a:xfrm>
            <a:off x="5437300" y="3901600"/>
            <a:ext cx="3719100" cy="1242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u="sng">
                <a:solidFill>
                  <a:schemeClr val="dk1"/>
                </a:solidFill>
                <a:latin typeface="Avenir"/>
                <a:ea typeface="Avenir"/>
                <a:cs typeface="Avenir"/>
                <a:sym typeface="Avenir"/>
              </a:rPr>
              <a:t>Data Source</a:t>
            </a:r>
            <a:r>
              <a:rPr b="1" lang="en" u="sng">
                <a:solidFill>
                  <a:schemeClr val="dk1"/>
                </a:solidFill>
                <a:latin typeface="Avenir"/>
                <a:ea typeface="Avenir"/>
                <a:cs typeface="Avenir"/>
                <a:sym typeface="Avenir"/>
              </a:rPr>
              <a:t>:</a:t>
            </a:r>
            <a:r>
              <a:rPr lang="en">
                <a:solidFill>
                  <a:schemeClr val="dk1"/>
                </a:solidFill>
                <a:latin typeface="Avenir"/>
                <a:ea typeface="Avenir"/>
                <a:cs typeface="Avenir"/>
                <a:sym typeface="Avenir"/>
              </a:rPr>
              <a:t> </a:t>
            </a:r>
            <a:r>
              <a:rPr lang="en">
                <a:solidFill>
                  <a:schemeClr val="dk1"/>
                </a:solidFill>
                <a:latin typeface="Avenir"/>
                <a:ea typeface="Avenir"/>
                <a:cs typeface="Avenir"/>
                <a:sym typeface="Avenir"/>
              </a:rPr>
              <a:t>Meteotsat</a:t>
            </a:r>
            <a:r>
              <a:rPr lang="en">
                <a:solidFill>
                  <a:schemeClr val="dk1"/>
                </a:solidFill>
                <a:latin typeface="Avenir"/>
                <a:ea typeface="Avenir"/>
                <a:cs typeface="Avenir"/>
                <a:sym typeface="Avenir"/>
              </a:rPr>
              <a:t> python library</a:t>
            </a:r>
            <a:endParaRPr>
              <a:solidFill>
                <a:schemeClr val="dk1"/>
              </a:solidFill>
              <a:latin typeface="Avenir"/>
              <a:ea typeface="Avenir"/>
              <a:cs typeface="Avenir"/>
              <a:sym typeface="Avenir"/>
            </a:endParaRPr>
          </a:p>
          <a:p>
            <a:pPr indent="-457200" lvl="0" marL="457200" rtl="0" algn="ctr">
              <a:lnSpc>
                <a:spcPct val="115000"/>
              </a:lnSpc>
              <a:spcBef>
                <a:spcPts val="1200"/>
              </a:spcBef>
              <a:spcAft>
                <a:spcPts val="1200"/>
              </a:spcAft>
              <a:buNone/>
            </a:pPr>
            <a:r>
              <a:rPr lang="en" u="sng">
                <a:solidFill>
                  <a:schemeClr val="hlink"/>
                </a:solidFill>
                <a:latin typeface="Avenir"/>
                <a:ea typeface="Avenir"/>
                <a:cs typeface="Avenir"/>
                <a:sym typeface="Avenir"/>
                <a:hlinkClick r:id="rId5"/>
              </a:rPr>
              <a:t>https://dev.meteostat.net/python/#installation</a:t>
            </a:r>
            <a:r>
              <a:rPr lang="en">
                <a:solidFill>
                  <a:schemeClr val="dk1"/>
                </a:solidFill>
                <a:latin typeface="Avenir"/>
                <a:ea typeface="Avenir"/>
                <a:cs typeface="Avenir"/>
                <a:sym typeface="Avenir"/>
              </a:rPr>
              <a:t> </a:t>
            </a:r>
            <a:endParaRPr>
              <a:solidFill>
                <a:schemeClr val="dk1"/>
              </a:solidFill>
              <a:latin typeface="Avenir"/>
              <a:ea typeface="Avenir"/>
              <a:cs typeface="Avenir"/>
              <a:sym typeface="Aveni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53"/>
          <p:cNvSpPr txBox="1"/>
          <p:nvPr/>
        </p:nvSpPr>
        <p:spPr>
          <a:xfrm>
            <a:off x="309850" y="3654250"/>
            <a:ext cx="5862300" cy="148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u="sng">
                <a:solidFill>
                  <a:schemeClr val="dk1"/>
                </a:solidFill>
                <a:latin typeface="Avenir"/>
                <a:ea typeface="Avenir"/>
                <a:cs typeface="Avenir"/>
                <a:sym typeface="Avenir"/>
              </a:rPr>
              <a:t>ANALYSIS:</a:t>
            </a:r>
            <a:r>
              <a:rPr lang="en">
                <a:solidFill>
                  <a:schemeClr val="dk1"/>
                </a:solidFill>
                <a:latin typeface="Avenir"/>
                <a:ea typeface="Avenir"/>
                <a:cs typeface="Avenir"/>
                <a:sym typeface="Avenir"/>
              </a:rPr>
              <a:t> </a:t>
            </a:r>
            <a:endParaRPr>
              <a:solidFill>
                <a:schemeClr val="dk1"/>
              </a:solidFill>
              <a:latin typeface="Avenir"/>
              <a:ea typeface="Avenir"/>
              <a:cs typeface="Avenir"/>
              <a:sym typeface="Avenir"/>
            </a:endParaRPr>
          </a:p>
          <a:p>
            <a:pPr indent="-317500" lvl="0" marL="457200" rtl="0" algn="l">
              <a:lnSpc>
                <a:spcPct val="115000"/>
              </a:lnSpc>
              <a:spcBef>
                <a:spcPts val="1200"/>
              </a:spcBef>
              <a:spcAft>
                <a:spcPts val="0"/>
              </a:spcAft>
              <a:buClr>
                <a:schemeClr val="dk1"/>
              </a:buClr>
              <a:buSzPts val="1400"/>
              <a:buFont typeface="Avenir"/>
              <a:buChar char="●"/>
            </a:pPr>
            <a:r>
              <a:rPr lang="en">
                <a:solidFill>
                  <a:schemeClr val="dk1"/>
                </a:solidFill>
                <a:latin typeface="Avenir"/>
                <a:ea typeface="Avenir"/>
                <a:cs typeface="Avenir"/>
                <a:sym typeface="Avenir"/>
              </a:rPr>
              <a:t>No correlation between number of requests and cases of extreme </a:t>
            </a:r>
            <a:r>
              <a:rPr lang="en">
                <a:solidFill>
                  <a:schemeClr val="dk1"/>
                </a:solidFill>
                <a:latin typeface="Avenir"/>
                <a:ea typeface="Avenir"/>
                <a:cs typeface="Avenir"/>
                <a:sym typeface="Avenir"/>
              </a:rPr>
              <a:t>weather</a:t>
            </a:r>
            <a:r>
              <a:rPr lang="en">
                <a:solidFill>
                  <a:schemeClr val="dk1"/>
                </a:solidFill>
                <a:latin typeface="Avenir"/>
                <a:ea typeface="Avenir"/>
                <a:cs typeface="Avenir"/>
                <a:sym typeface="Avenir"/>
              </a:rPr>
              <a:t> such as hurricanes or winter storms</a:t>
            </a:r>
            <a:endParaRPr>
              <a:solidFill>
                <a:schemeClr val="dk1"/>
              </a:solidFill>
              <a:latin typeface="Avenir"/>
              <a:ea typeface="Avenir"/>
              <a:cs typeface="Avenir"/>
              <a:sym typeface="Avenir"/>
            </a:endParaRPr>
          </a:p>
          <a:p>
            <a:pPr indent="-317500" lvl="1" marL="9144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Future aim could look at other </a:t>
            </a:r>
            <a:r>
              <a:rPr lang="en">
                <a:solidFill>
                  <a:schemeClr val="dk1"/>
                </a:solidFill>
                <a:latin typeface="Avenir"/>
                <a:ea typeface="Avenir"/>
                <a:cs typeface="Avenir"/>
                <a:sym typeface="Avenir"/>
              </a:rPr>
              <a:t>extreme</a:t>
            </a:r>
            <a:r>
              <a:rPr lang="en">
                <a:solidFill>
                  <a:schemeClr val="dk1"/>
                </a:solidFill>
                <a:latin typeface="Avenir"/>
                <a:ea typeface="Avenir"/>
                <a:cs typeface="Avenir"/>
                <a:sym typeface="Avenir"/>
              </a:rPr>
              <a:t> weather that there is no data for like </a:t>
            </a:r>
            <a:r>
              <a:rPr lang="en">
                <a:solidFill>
                  <a:schemeClr val="dk1"/>
                </a:solidFill>
                <a:latin typeface="Avenir"/>
                <a:ea typeface="Avenir"/>
                <a:cs typeface="Avenir"/>
                <a:sym typeface="Avenir"/>
              </a:rPr>
              <a:t>earthquakes</a:t>
            </a:r>
            <a:r>
              <a:rPr lang="en">
                <a:solidFill>
                  <a:schemeClr val="dk1"/>
                </a:solidFill>
                <a:latin typeface="Avenir"/>
                <a:ea typeface="Avenir"/>
                <a:cs typeface="Avenir"/>
                <a:sym typeface="Avenir"/>
              </a:rPr>
              <a:t> or </a:t>
            </a:r>
            <a:r>
              <a:rPr lang="en">
                <a:solidFill>
                  <a:schemeClr val="dk1"/>
                </a:solidFill>
                <a:latin typeface="Avenir"/>
                <a:ea typeface="Avenir"/>
                <a:cs typeface="Avenir"/>
                <a:sym typeface="Avenir"/>
              </a:rPr>
              <a:t>heat waves</a:t>
            </a:r>
            <a:endParaRPr>
              <a:solidFill>
                <a:schemeClr val="dk1"/>
              </a:solidFill>
              <a:latin typeface="Avenir"/>
              <a:ea typeface="Avenir"/>
              <a:cs typeface="Avenir"/>
              <a:sym typeface="Avenir"/>
            </a:endParaRPr>
          </a:p>
        </p:txBody>
      </p:sp>
      <p:pic>
        <p:nvPicPr>
          <p:cNvPr id="347" name="Google Shape;347;p53"/>
          <p:cNvPicPr preferRelativeResize="0"/>
          <p:nvPr/>
        </p:nvPicPr>
        <p:blipFill>
          <a:blip r:embed="rId3">
            <a:alphaModFix/>
          </a:blip>
          <a:stretch>
            <a:fillRect/>
          </a:stretch>
        </p:blipFill>
        <p:spPr>
          <a:xfrm>
            <a:off x="493480" y="741738"/>
            <a:ext cx="4884424" cy="2912524"/>
          </a:xfrm>
          <a:prstGeom prst="rect">
            <a:avLst/>
          </a:prstGeom>
          <a:noFill/>
          <a:ln>
            <a:noFill/>
          </a:ln>
        </p:spPr>
      </p:pic>
      <p:sp>
        <p:nvSpPr>
          <p:cNvPr id="348" name="Google Shape;348;p53"/>
          <p:cNvSpPr txBox="1"/>
          <p:nvPr>
            <p:ph type="title"/>
          </p:nvPr>
        </p:nvSpPr>
        <p:spPr>
          <a:xfrm>
            <a:off x="311700" y="8985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Extreme Weather (Hurricane, Winter storm)</a:t>
            </a:r>
            <a:endParaRPr>
              <a:latin typeface="Avenir"/>
              <a:ea typeface="Avenir"/>
              <a:cs typeface="Avenir"/>
              <a:sym typeface="Avenir"/>
            </a:endParaRPr>
          </a:p>
        </p:txBody>
      </p:sp>
      <p:sp>
        <p:nvSpPr>
          <p:cNvPr id="349" name="Google Shape;349;p53"/>
          <p:cNvSpPr txBox="1"/>
          <p:nvPr/>
        </p:nvSpPr>
        <p:spPr>
          <a:xfrm>
            <a:off x="5812800" y="797250"/>
            <a:ext cx="3019500" cy="244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chemeClr val="dk1"/>
                </a:solidFill>
                <a:latin typeface="Avenir"/>
                <a:ea typeface="Avenir"/>
                <a:cs typeface="Avenir"/>
                <a:sym typeface="Avenir"/>
              </a:rPr>
              <a:t>Data From Wikipedia: </a:t>
            </a:r>
            <a:endParaRPr sz="1800" u="sng">
              <a:solidFill>
                <a:schemeClr val="dk1"/>
              </a:solidFill>
              <a:latin typeface="Avenir"/>
              <a:ea typeface="Avenir"/>
              <a:cs typeface="Avenir"/>
              <a:sym typeface="Avenir"/>
            </a:endParaRPr>
          </a:p>
          <a:p>
            <a:pPr indent="0" lvl="0" marL="0" rtl="0" algn="l">
              <a:spcBef>
                <a:spcPts val="0"/>
              </a:spcBef>
              <a:spcAft>
                <a:spcPts val="0"/>
              </a:spcAft>
              <a:buNone/>
            </a:pPr>
            <a:r>
              <a:t/>
            </a:r>
            <a:endParaRPr sz="1100">
              <a:solidFill>
                <a:schemeClr val="dk1"/>
              </a:solidFill>
              <a:latin typeface="Avenir"/>
              <a:ea typeface="Avenir"/>
              <a:cs typeface="Avenir"/>
              <a:sym typeface="Avenir"/>
            </a:endParaRPr>
          </a:p>
          <a:p>
            <a:pPr indent="-457200" lvl="0" marL="457200" rtl="0" algn="l">
              <a:lnSpc>
                <a:spcPct val="115000"/>
              </a:lnSpc>
              <a:spcBef>
                <a:spcPts val="0"/>
              </a:spcBef>
              <a:spcAft>
                <a:spcPts val="0"/>
              </a:spcAft>
              <a:buClr>
                <a:schemeClr val="dk1"/>
              </a:buClr>
              <a:buSzPts val="1100"/>
              <a:buFont typeface="Arial"/>
              <a:buNone/>
            </a:pPr>
            <a:r>
              <a:rPr lang="en" sz="1000">
                <a:solidFill>
                  <a:schemeClr val="dk1"/>
                </a:solidFill>
                <a:latin typeface="Avenir"/>
                <a:ea typeface="Avenir"/>
                <a:cs typeface="Avenir"/>
                <a:sym typeface="Avenir"/>
              </a:rPr>
              <a:t>“List of New England Hurricanes.” Wikipedia, Wikimedia Foundation, 2 Nov. 2023, en.wikipedia.org/wiki/List_of_New_England_hurricanes. </a:t>
            </a:r>
            <a:endParaRPr sz="1000">
              <a:solidFill>
                <a:schemeClr val="dk1"/>
              </a:solidFill>
              <a:latin typeface="Avenir"/>
              <a:ea typeface="Avenir"/>
              <a:cs typeface="Avenir"/>
              <a:sym typeface="Avenir"/>
            </a:endParaRPr>
          </a:p>
          <a:p>
            <a:pPr indent="-457200" lvl="0" marL="457200" rtl="0" algn="l">
              <a:lnSpc>
                <a:spcPct val="115000"/>
              </a:lnSpc>
              <a:spcBef>
                <a:spcPts val="1200"/>
              </a:spcBef>
              <a:spcAft>
                <a:spcPts val="1200"/>
              </a:spcAft>
              <a:buClr>
                <a:schemeClr val="dk1"/>
              </a:buClr>
              <a:buSzPts val="1100"/>
              <a:buFont typeface="Arial"/>
              <a:buNone/>
            </a:pPr>
            <a:r>
              <a:rPr lang="en" sz="1000">
                <a:solidFill>
                  <a:schemeClr val="dk1"/>
                </a:solidFill>
                <a:latin typeface="Avenir"/>
                <a:ea typeface="Avenir"/>
                <a:cs typeface="Avenir"/>
                <a:sym typeface="Avenir"/>
              </a:rPr>
              <a:t>“List of Northeast Snowfall Impact Scale Winter Storms.” Wikipedia, Wikimedia Foundation, 2 Apr. 2024, en.wikipedia.org/wiki/List_of_Northeast_snowfall_impact_scale_winter_storms. </a:t>
            </a:r>
            <a:endParaRPr sz="1000">
              <a:solidFill>
                <a:schemeClr val="dk1"/>
              </a:solidFill>
              <a:latin typeface="Avenir"/>
              <a:ea typeface="Avenir"/>
              <a:cs typeface="Avenir"/>
              <a:sym typeface="Aveni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54"/>
          <p:cNvSpPr txBox="1"/>
          <p:nvPr>
            <p:ph type="title"/>
          </p:nvPr>
        </p:nvSpPr>
        <p:spPr>
          <a:xfrm>
            <a:off x="205750" y="445025"/>
            <a:ext cx="4560600" cy="572700"/>
          </a:xfrm>
          <a:prstGeom prst="rect">
            <a:avLst/>
          </a:prstGeom>
          <a:noFill/>
          <a:ln>
            <a:noFill/>
          </a:ln>
        </p:spPr>
        <p:txBody>
          <a:bodyPr anchorCtr="0" anchor="b" bIns="34275" lIns="68575" spcFirstLastPara="1" rIns="68575" wrap="square" tIns="34275">
            <a:normAutofit/>
          </a:bodyPr>
          <a:lstStyle/>
          <a:p>
            <a:pPr indent="0" lvl="0" marL="0" rtl="0" algn="l">
              <a:lnSpc>
                <a:spcPct val="100000"/>
              </a:lnSpc>
              <a:spcBef>
                <a:spcPts val="0"/>
              </a:spcBef>
              <a:spcAft>
                <a:spcPts val="0"/>
              </a:spcAft>
              <a:buSzPts val="1400"/>
              <a:buNone/>
            </a:pPr>
            <a:r>
              <a:rPr lang="en">
                <a:latin typeface="Avenir"/>
                <a:ea typeface="Avenir"/>
                <a:cs typeface="Avenir"/>
                <a:sym typeface="Avenir"/>
              </a:rPr>
              <a:t>Limitations/Roadblocks</a:t>
            </a:r>
            <a:endParaRPr>
              <a:latin typeface="Avenir"/>
              <a:ea typeface="Avenir"/>
              <a:cs typeface="Avenir"/>
              <a:sym typeface="Avenir"/>
            </a:endParaRPr>
          </a:p>
        </p:txBody>
      </p:sp>
      <p:sp>
        <p:nvSpPr>
          <p:cNvPr id="355" name="Google Shape;355;p54"/>
          <p:cNvSpPr txBox="1"/>
          <p:nvPr>
            <p:ph idx="1" type="body"/>
          </p:nvPr>
        </p:nvSpPr>
        <p:spPr>
          <a:xfrm>
            <a:off x="311700" y="1079500"/>
            <a:ext cx="8547600" cy="3835200"/>
          </a:xfrm>
          <a:prstGeom prst="rect">
            <a:avLst/>
          </a:prstGeom>
          <a:noFill/>
          <a:ln>
            <a:noFill/>
          </a:ln>
        </p:spPr>
        <p:txBody>
          <a:bodyPr anchorCtr="0" anchor="ctr" bIns="34275" lIns="68575" spcFirstLastPara="1" rIns="68575" wrap="square" tIns="34275">
            <a:normAutofit/>
          </a:bodyPr>
          <a:lstStyle/>
          <a:p>
            <a:pPr indent="-355600" lvl="0" marL="457200" rtl="0" algn="l">
              <a:spcBef>
                <a:spcPts val="0"/>
              </a:spcBef>
              <a:spcAft>
                <a:spcPts val="0"/>
              </a:spcAft>
              <a:buClr>
                <a:schemeClr val="dk1"/>
              </a:buClr>
              <a:buSzPts val="2000"/>
              <a:buFont typeface="Avenir"/>
              <a:buChar char="●"/>
            </a:pPr>
            <a:r>
              <a:rPr lang="en" sz="2000">
                <a:solidFill>
                  <a:schemeClr val="dk1"/>
                </a:solidFill>
                <a:latin typeface="Avenir"/>
                <a:ea typeface="Avenir"/>
                <a:cs typeface="Avenir"/>
                <a:sym typeface="Avenir"/>
              </a:rPr>
              <a:t>Errors/Inconsistencies with recorded time data</a:t>
            </a:r>
            <a:endParaRPr sz="2000">
              <a:solidFill>
                <a:schemeClr val="dk1"/>
              </a:solidFill>
              <a:latin typeface="Avenir"/>
              <a:ea typeface="Avenir"/>
              <a:cs typeface="Avenir"/>
              <a:sym typeface="Avenir"/>
            </a:endParaRPr>
          </a:p>
          <a:p>
            <a:pPr indent="-355600" lvl="1" marL="914400" rtl="0" algn="l">
              <a:spcBef>
                <a:spcPts val="0"/>
              </a:spcBef>
              <a:spcAft>
                <a:spcPts val="0"/>
              </a:spcAft>
              <a:buClr>
                <a:schemeClr val="dk1"/>
              </a:buClr>
              <a:buSzPts val="2000"/>
              <a:buFont typeface="Avenir"/>
              <a:buChar char="○"/>
            </a:pPr>
            <a:r>
              <a:rPr lang="en" sz="2000">
                <a:solidFill>
                  <a:schemeClr val="dk1"/>
                </a:solidFill>
                <a:latin typeface="Avenir"/>
                <a:ea typeface="Avenir"/>
                <a:cs typeface="Avenir"/>
                <a:sym typeface="Avenir"/>
              </a:rPr>
              <a:t>Some duplicate rows, may have slightly impacted counts</a:t>
            </a:r>
            <a:endParaRPr sz="2000">
              <a:solidFill>
                <a:schemeClr val="dk1"/>
              </a:solidFill>
              <a:latin typeface="Avenir"/>
              <a:ea typeface="Avenir"/>
              <a:cs typeface="Avenir"/>
              <a:sym typeface="Avenir"/>
            </a:endParaRPr>
          </a:p>
          <a:p>
            <a:pPr indent="-355600" lvl="0" marL="457200" rtl="0" algn="l">
              <a:spcBef>
                <a:spcPts val="0"/>
              </a:spcBef>
              <a:spcAft>
                <a:spcPts val="0"/>
              </a:spcAft>
              <a:buClr>
                <a:schemeClr val="dk1"/>
              </a:buClr>
              <a:buSzPts val="2000"/>
              <a:buFont typeface="Avenir"/>
              <a:buChar char="●"/>
            </a:pPr>
            <a:r>
              <a:rPr lang="en" sz="2000">
                <a:solidFill>
                  <a:schemeClr val="dk1"/>
                </a:solidFill>
                <a:latin typeface="Avenir"/>
                <a:ea typeface="Avenir"/>
                <a:cs typeface="Avenir"/>
                <a:sym typeface="Avenir"/>
              </a:rPr>
              <a:t>Some requests are labeled open (cases_status) and ontime (on_time) and don't have a target date or completion date</a:t>
            </a:r>
            <a:endParaRPr sz="2000">
              <a:solidFill>
                <a:schemeClr val="dk1"/>
              </a:solidFill>
              <a:latin typeface="Avenir"/>
              <a:ea typeface="Avenir"/>
              <a:cs typeface="Avenir"/>
              <a:sym typeface="Avenir"/>
            </a:endParaRPr>
          </a:p>
          <a:p>
            <a:pPr indent="-355600" lvl="1" marL="914400" rtl="0" algn="l">
              <a:spcBef>
                <a:spcPts val="0"/>
              </a:spcBef>
              <a:spcAft>
                <a:spcPts val="0"/>
              </a:spcAft>
              <a:buClr>
                <a:schemeClr val="dk1"/>
              </a:buClr>
              <a:buSzPts val="2000"/>
              <a:buFont typeface="Avenir"/>
              <a:buChar char="○"/>
            </a:pPr>
            <a:r>
              <a:rPr lang="en" sz="2000">
                <a:solidFill>
                  <a:schemeClr val="dk1"/>
                </a:solidFill>
                <a:latin typeface="Avenir"/>
                <a:ea typeface="Avenir"/>
                <a:cs typeface="Avenir"/>
                <a:sym typeface="Avenir"/>
              </a:rPr>
              <a:t>They are just ignored but will never be completed (Impacts graph validity/may cause confusion in analysis)</a:t>
            </a:r>
            <a:endParaRPr sz="2000">
              <a:solidFill>
                <a:schemeClr val="dk1"/>
              </a:solidFill>
              <a:latin typeface="Avenir"/>
              <a:ea typeface="Avenir"/>
              <a:cs typeface="Avenir"/>
              <a:sym typeface="Avenir"/>
            </a:endParaRPr>
          </a:p>
          <a:p>
            <a:pPr indent="-355600" lvl="0" marL="457200" rtl="0" algn="l">
              <a:spcBef>
                <a:spcPts val="0"/>
              </a:spcBef>
              <a:spcAft>
                <a:spcPts val="0"/>
              </a:spcAft>
              <a:buClr>
                <a:schemeClr val="dk1"/>
              </a:buClr>
              <a:buSzPts val="2000"/>
              <a:buFont typeface="Avenir"/>
              <a:buChar char="●"/>
            </a:pPr>
            <a:r>
              <a:rPr lang="en" sz="2000">
                <a:solidFill>
                  <a:schemeClr val="dk1"/>
                </a:solidFill>
                <a:latin typeface="Avenir"/>
                <a:ea typeface="Avenir"/>
                <a:cs typeface="Avenir"/>
                <a:sym typeface="Avenir"/>
              </a:rPr>
              <a:t>There weren't a lot of large hurricanes or extreme weather to measure from the 2010-2024 (mostly category 1)</a:t>
            </a:r>
            <a:endParaRPr sz="2000">
              <a:solidFill>
                <a:schemeClr val="dk1"/>
              </a:solidFill>
              <a:latin typeface="Avenir"/>
              <a:ea typeface="Avenir"/>
              <a:cs typeface="Avenir"/>
              <a:sym typeface="Aveni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nir"/>
                <a:ea typeface="Avenir"/>
                <a:cs typeface="Avenir"/>
                <a:sym typeface="Avenir"/>
              </a:rPr>
              <a:t>Citations</a:t>
            </a:r>
            <a:endParaRPr>
              <a:latin typeface="Avenir"/>
              <a:ea typeface="Avenir"/>
              <a:cs typeface="Avenir"/>
              <a:sym typeface="Avenir"/>
            </a:endParaRPr>
          </a:p>
        </p:txBody>
      </p:sp>
      <p:sp>
        <p:nvSpPr>
          <p:cNvPr id="361" name="Google Shape;361;p5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457200" lvl="0" marL="457200" rtl="0" algn="l">
              <a:spcBef>
                <a:spcPts val="0"/>
              </a:spcBef>
              <a:spcAft>
                <a:spcPts val="0"/>
              </a:spcAft>
              <a:buClr>
                <a:schemeClr val="dk1"/>
              </a:buClr>
              <a:buSzPts val="1100"/>
              <a:buFont typeface="Arial"/>
              <a:buNone/>
            </a:pPr>
            <a:r>
              <a:rPr lang="en">
                <a:solidFill>
                  <a:schemeClr val="dk1"/>
                </a:solidFill>
                <a:latin typeface="Avenir"/>
                <a:ea typeface="Avenir"/>
                <a:cs typeface="Avenir"/>
                <a:sym typeface="Avenir"/>
              </a:rPr>
              <a:t>“311 Service Requests - Dataset.” Analyze Boston, data.boston.gov/dataset/311-service-requests.</a:t>
            </a:r>
            <a:endParaRPr>
              <a:solidFill>
                <a:schemeClr val="dk1"/>
              </a:solidFill>
              <a:latin typeface="Avenir"/>
              <a:ea typeface="Avenir"/>
              <a:cs typeface="Avenir"/>
              <a:sym typeface="Avenir"/>
            </a:endParaRPr>
          </a:p>
          <a:p>
            <a:pPr indent="-457200" lvl="0" marL="457200" rtl="0" algn="l">
              <a:spcBef>
                <a:spcPts val="1200"/>
              </a:spcBef>
              <a:spcAft>
                <a:spcPts val="0"/>
              </a:spcAft>
              <a:buClr>
                <a:schemeClr val="dk1"/>
              </a:buClr>
              <a:buSzPts val="1100"/>
              <a:buFont typeface="Arial"/>
              <a:buNone/>
            </a:pPr>
            <a:r>
              <a:rPr lang="en">
                <a:solidFill>
                  <a:schemeClr val="dk1"/>
                </a:solidFill>
                <a:latin typeface="Avenir"/>
                <a:ea typeface="Avenir"/>
                <a:cs typeface="Avenir"/>
                <a:sym typeface="Avenir"/>
              </a:rPr>
              <a:t>“List of New England Hurricanes.” Wikipedia, Wikimedia Foundation, 2 Nov. 2023, en.wikipedia.org/wiki/List_of_New_England_hurricanes. </a:t>
            </a:r>
            <a:endParaRPr>
              <a:solidFill>
                <a:schemeClr val="dk1"/>
              </a:solidFill>
              <a:latin typeface="Avenir"/>
              <a:ea typeface="Avenir"/>
              <a:cs typeface="Avenir"/>
              <a:sym typeface="Avenir"/>
            </a:endParaRPr>
          </a:p>
          <a:p>
            <a:pPr indent="-457200" lvl="0" marL="457200" rtl="0" algn="l">
              <a:spcBef>
                <a:spcPts val="1200"/>
              </a:spcBef>
              <a:spcAft>
                <a:spcPts val="0"/>
              </a:spcAft>
              <a:buClr>
                <a:schemeClr val="dk1"/>
              </a:buClr>
              <a:buSzPts val="1100"/>
              <a:buFont typeface="Arial"/>
              <a:buNone/>
            </a:pPr>
            <a:r>
              <a:rPr lang="en">
                <a:solidFill>
                  <a:schemeClr val="dk1"/>
                </a:solidFill>
                <a:latin typeface="Avenir"/>
                <a:ea typeface="Avenir"/>
                <a:cs typeface="Avenir"/>
                <a:sym typeface="Avenir"/>
              </a:rPr>
              <a:t>“List of Northeast Snowfall Impact Scale Winter Storms.” Wikipedia, Wikimedia Foundation, 2 Apr. 2024, en.wikipedia.org/wiki/List_of_Northeast_snowfall_impact_scale_winter_storms. </a:t>
            </a:r>
            <a:endParaRPr>
              <a:solidFill>
                <a:schemeClr val="dk1"/>
              </a:solidFill>
              <a:latin typeface="Avenir"/>
              <a:ea typeface="Avenir"/>
              <a:cs typeface="Avenir"/>
              <a:sym typeface="Avenir"/>
            </a:endParaRPr>
          </a:p>
          <a:p>
            <a:pPr indent="-457200" lvl="0" marL="457200" rtl="0" algn="l">
              <a:spcBef>
                <a:spcPts val="1200"/>
              </a:spcBef>
              <a:spcAft>
                <a:spcPts val="1200"/>
              </a:spcAft>
              <a:buClr>
                <a:schemeClr val="dk1"/>
              </a:buClr>
              <a:buSzPts val="1100"/>
              <a:buFont typeface="Arial"/>
              <a:buNone/>
            </a:pPr>
            <a:r>
              <a:rPr lang="en">
                <a:solidFill>
                  <a:schemeClr val="dk1"/>
                </a:solidFill>
                <a:latin typeface="Avenir"/>
                <a:ea typeface="Avenir"/>
                <a:cs typeface="Avenir"/>
                <a:sym typeface="Avenir"/>
              </a:rPr>
              <a:t>“U.S. ZIP Codes: Free Zip Code Map and ZIP Code Lookup.” United States Zip Codes, www.unitedstateszipcodes.org/.</a:t>
            </a:r>
            <a:endParaRPr>
              <a:solidFill>
                <a:schemeClr val="dk1"/>
              </a:solidFill>
              <a:latin typeface="Avenir"/>
              <a:ea typeface="Avenir"/>
              <a:cs typeface="Avenir"/>
              <a:sym typeface="Aveni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1974800"/>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0000">
                <a:latin typeface="Avenir"/>
                <a:ea typeface="Avenir"/>
                <a:cs typeface="Avenir"/>
                <a:sym typeface="Avenir"/>
              </a:rPr>
              <a:t>GENERAL TRENDS</a:t>
            </a:r>
            <a:endParaRPr sz="10000">
              <a:latin typeface="Avenir"/>
              <a:ea typeface="Avenir"/>
              <a:cs typeface="Avenir"/>
              <a:sym typeface="Aveni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8"/>
          <p:cNvPicPr preferRelativeResize="0"/>
          <p:nvPr/>
        </p:nvPicPr>
        <p:blipFill>
          <a:blip r:embed="rId3">
            <a:alphaModFix/>
          </a:blip>
          <a:stretch>
            <a:fillRect/>
          </a:stretch>
        </p:blipFill>
        <p:spPr>
          <a:xfrm>
            <a:off x="0" y="0"/>
            <a:ext cx="4572000" cy="2743190"/>
          </a:xfrm>
          <a:prstGeom prst="rect">
            <a:avLst/>
          </a:prstGeom>
          <a:noFill/>
          <a:ln>
            <a:noFill/>
          </a:ln>
        </p:spPr>
      </p:pic>
      <p:sp>
        <p:nvSpPr>
          <p:cNvPr id="85" name="Google Shape;85;p18"/>
          <p:cNvSpPr txBox="1"/>
          <p:nvPr/>
        </p:nvSpPr>
        <p:spPr>
          <a:xfrm>
            <a:off x="3120425" y="3389575"/>
            <a:ext cx="6023700" cy="117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u="sng">
                <a:solidFill>
                  <a:schemeClr val="dk1"/>
                </a:solidFill>
                <a:latin typeface="Avenir"/>
                <a:ea typeface="Avenir"/>
                <a:cs typeface="Avenir"/>
                <a:sym typeface="Avenir"/>
              </a:rPr>
              <a:t>ANALYSIS:</a:t>
            </a:r>
            <a:r>
              <a:rPr lang="en">
                <a:solidFill>
                  <a:schemeClr val="dk1"/>
                </a:solidFill>
                <a:latin typeface="Avenir"/>
                <a:ea typeface="Avenir"/>
                <a:cs typeface="Avenir"/>
                <a:sym typeface="Avenir"/>
              </a:rPr>
              <a:t> The steady increase in total reports could be due to several factors</a:t>
            </a:r>
            <a:endParaRPr>
              <a:solidFill>
                <a:schemeClr val="dk1"/>
              </a:solidFill>
              <a:latin typeface="Avenir"/>
              <a:ea typeface="Avenir"/>
              <a:cs typeface="Avenir"/>
              <a:sym typeface="Avenir"/>
            </a:endParaRPr>
          </a:p>
          <a:p>
            <a:pPr indent="-317500" lvl="0" marL="457200" rtl="0" algn="l">
              <a:lnSpc>
                <a:spcPct val="115000"/>
              </a:lnSpc>
              <a:spcBef>
                <a:spcPts val="1200"/>
              </a:spcBef>
              <a:spcAft>
                <a:spcPts val="0"/>
              </a:spcAft>
              <a:buClr>
                <a:schemeClr val="dk1"/>
              </a:buClr>
              <a:buSzPts val="1400"/>
              <a:buFont typeface="Avenir"/>
              <a:buChar char="●"/>
            </a:pPr>
            <a:r>
              <a:rPr lang="en">
                <a:solidFill>
                  <a:schemeClr val="dk1"/>
                </a:solidFill>
                <a:latin typeface="Avenir"/>
                <a:ea typeface="Avenir"/>
                <a:cs typeface="Avenir"/>
                <a:sym typeface="Avenir"/>
              </a:rPr>
              <a:t>Growth in the population leading to more incidents being reported</a:t>
            </a:r>
            <a:endParaRPr>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Increased awareness or ease of reporting through the 311 system</a:t>
            </a:r>
            <a:endParaRPr sz="1800">
              <a:solidFill>
                <a:schemeClr val="dk1"/>
              </a:solidFill>
              <a:latin typeface="Avenir"/>
              <a:ea typeface="Avenir"/>
              <a:cs typeface="Avenir"/>
              <a:sym typeface="Avenir"/>
            </a:endParaRPr>
          </a:p>
        </p:txBody>
      </p:sp>
      <p:sp>
        <p:nvSpPr>
          <p:cNvPr id="86" name="Google Shape;86;p18"/>
          <p:cNvSpPr txBox="1"/>
          <p:nvPr/>
        </p:nvSpPr>
        <p:spPr>
          <a:xfrm>
            <a:off x="45725" y="2877775"/>
            <a:ext cx="3074700" cy="21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r>
              <a:rPr lang="en" sz="1500">
                <a:solidFill>
                  <a:schemeClr val="dk1"/>
                </a:solidFill>
                <a:latin typeface="Avenir"/>
                <a:ea typeface="Avenir"/>
                <a:cs typeface="Avenir"/>
                <a:sym typeface="Avenir"/>
              </a:rPr>
              <a:t>:</a:t>
            </a:r>
            <a:endParaRPr sz="1500">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Steady increase over the years </a:t>
            </a:r>
            <a:endParaRPr>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sz="1500">
                <a:solidFill>
                  <a:schemeClr val="dk1"/>
                </a:solidFill>
                <a:latin typeface="Avenir"/>
                <a:ea typeface="Avenir"/>
                <a:cs typeface="Avenir"/>
                <a:sym typeface="Avenir"/>
              </a:rPr>
              <a:t>Growing proportion of animal related issues within the total number of reports submitted to the city’s 311 system, especially notable in recent years.</a:t>
            </a:r>
            <a:endParaRPr>
              <a:solidFill>
                <a:schemeClr val="dk1"/>
              </a:solidFill>
              <a:latin typeface="Avenir"/>
              <a:ea typeface="Avenir"/>
              <a:cs typeface="Avenir"/>
              <a:sym typeface="Avenir"/>
            </a:endParaRPr>
          </a:p>
        </p:txBody>
      </p:sp>
      <p:pic>
        <p:nvPicPr>
          <p:cNvPr id="87" name="Google Shape;87;p18"/>
          <p:cNvPicPr preferRelativeResize="0"/>
          <p:nvPr/>
        </p:nvPicPr>
        <p:blipFill>
          <a:blip r:embed="rId4">
            <a:alphaModFix/>
          </a:blip>
          <a:stretch>
            <a:fillRect/>
          </a:stretch>
        </p:blipFill>
        <p:spPr>
          <a:xfrm>
            <a:off x="4667225" y="91438"/>
            <a:ext cx="4267200" cy="256032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Total Boston Population vs Animal Requests</a:t>
            </a:r>
            <a:endParaRPr/>
          </a:p>
        </p:txBody>
      </p:sp>
      <p:pic>
        <p:nvPicPr>
          <p:cNvPr id="93" name="Google Shape;93;p19"/>
          <p:cNvPicPr preferRelativeResize="0"/>
          <p:nvPr/>
        </p:nvPicPr>
        <p:blipFill>
          <a:blip r:embed="rId3">
            <a:alphaModFix/>
          </a:blip>
          <a:stretch>
            <a:fillRect/>
          </a:stretch>
        </p:blipFill>
        <p:spPr>
          <a:xfrm>
            <a:off x="311700" y="1249375"/>
            <a:ext cx="4306026" cy="2617360"/>
          </a:xfrm>
          <a:prstGeom prst="rect">
            <a:avLst/>
          </a:prstGeom>
          <a:noFill/>
          <a:ln>
            <a:noFill/>
          </a:ln>
        </p:spPr>
      </p:pic>
      <p:sp>
        <p:nvSpPr>
          <p:cNvPr id="94" name="Google Shape;94;p19"/>
          <p:cNvSpPr txBox="1"/>
          <p:nvPr/>
        </p:nvSpPr>
        <p:spPr>
          <a:xfrm>
            <a:off x="525525" y="4013572"/>
            <a:ext cx="3612300" cy="11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Avenir"/>
                <a:ea typeface="Avenir"/>
                <a:cs typeface="Avenir"/>
                <a:sym typeface="Avenir"/>
              </a:rPr>
              <a:t>Data From: </a:t>
            </a:r>
            <a:r>
              <a:rPr lang="en" sz="1500" u="sng">
                <a:solidFill>
                  <a:schemeClr val="hlink"/>
                </a:solidFill>
                <a:latin typeface="Avenir"/>
                <a:ea typeface="Avenir"/>
                <a:cs typeface="Avenir"/>
                <a:sym typeface="Avenir"/>
                <a:hlinkClick r:id="rId4"/>
              </a:rPr>
              <a:t>https://www.macrotrends.net/global-metrics/cities/22939/boston/population</a:t>
            </a:r>
            <a:r>
              <a:rPr lang="en" sz="1500">
                <a:solidFill>
                  <a:schemeClr val="dk2"/>
                </a:solidFill>
                <a:latin typeface="Avenir"/>
                <a:ea typeface="Avenir"/>
                <a:cs typeface="Avenir"/>
                <a:sym typeface="Avenir"/>
              </a:rPr>
              <a:t> </a:t>
            </a:r>
            <a:endParaRPr sz="1500">
              <a:solidFill>
                <a:schemeClr val="dk2"/>
              </a:solidFill>
              <a:latin typeface="Avenir"/>
              <a:ea typeface="Avenir"/>
              <a:cs typeface="Avenir"/>
              <a:sym typeface="Avenir"/>
            </a:endParaRPr>
          </a:p>
        </p:txBody>
      </p:sp>
      <p:pic>
        <p:nvPicPr>
          <p:cNvPr id="95" name="Google Shape;95;p19"/>
          <p:cNvPicPr preferRelativeResize="0"/>
          <p:nvPr/>
        </p:nvPicPr>
        <p:blipFill>
          <a:blip r:embed="rId5">
            <a:alphaModFix/>
          </a:blip>
          <a:stretch>
            <a:fillRect/>
          </a:stretch>
        </p:blipFill>
        <p:spPr>
          <a:xfrm>
            <a:off x="4770127" y="1170125"/>
            <a:ext cx="4221473" cy="2922239"/>
          </a:xfrm>
          <a:prstGeom prst="rect">
            <a:avLst/>
          </a:prstGeom>
          <a:noFill/>
          <a:ln>
            <a:noFill/>
          </a:ln>
        </p:spPr>
      </p:pic>
      <p:sp>
        <p:nvSpPr>
          <p:cNvPr id="96" name="Google Shape;96;p19"/>
          <p:cNvSpPr txBox="1"/>
          <p:nvPr/>
        </p:nvSpPr>
        <p:spPr>
          <a:xfrm>
            <a:off x="4353075" y="4098375"/>
            <a:ext cx="4914300" cy="121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chemeClr val="dk1"/>
                </a:solidFill>
                <a:latin typeface="Avenir"/>
                <a:ea typeface="Avenir"/>
                <a:cs typeface="Avenir"/>
                <a:sym typeface="Avenir"/>
              </a:rPr>
              <a:t>Analysis:</a:t>
            </a:r>
            <a:r>
              <a:rPr lang="en" sz="1800">
                <a:solidFill>
                  <a:schemeClr val="dk1"/>
                </a:solidFill>
                <a:latin typeface="Avenir"/>
                <a:ea typeface="Avenir"/>
                <a:cs typeface="Avenir"/>
                <a:sym typeface="Avenir"/>
              </a:rPr>
              <a:t> Boston population is not strongly correlated with number of animal requests even though the directionality is the same</a:t>
            </a:r>
            <a:endParaRPr sz="1800">
              <a:solidFill>
                <a:schemeClr val="dk1"/>
              </a:solidFill>
              <a:latin typeface="Avenir"/>
              <a:ea typeface="Avenir"/>
              <a:cs typeface="Avenir"/>
              <a:sym typeface="Aveni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20"/>
          <p:cNvPicPr preferRelativeResize="0"/>
          <p:nvPr/>
        </p:nvPicPr>
        <p:blipFill rotWithShape="1">
          <a:blip r:embed="rId3">
            <a:alphaModFix/>
          </a:blip>
          <a:srcRect b="0" l="990" r="0" t="0"/>
          <a:stretch/>
        </p:blipFill>
        <p:spPr>
          <a:xfrm>
            <a:off x="183625" y="152388"/>
            <a:ext cx="5405552" cy="3272124"/>
          </a:xfrm>
          <a:prstGeom prst="rect">
            <a:avLst/>
          </a:prstGeom>
          <a:noFill/>
          <a:ln>
            <a:noFill/>
          </a:ln>
        </p:spPr>
      </p:pic>
      <p:sp>
        <p:nvSpPr>
          <p:cNvPr id="102" name="Google Shape;102;p20"/>
          <p:cNvSpPr txBox="1"/>
          <p:nvPr/>
        </p:nvSpPr>
        <p:spPr>
          <a:xfrm>
            <a:off x="5898425" y="152400"/>
            <a:ext cx="3074700" cy="21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dk1"/>
                </a:solidFill>
                <a:latin typeface="Avenir"/>
                <a:ea typeface="Avenir"/>
                <a:cs typeface="Avenir"/>
                <a:sym typeface="Avenir"/>
              </a:rPr>
              <a:t>TRENDS</a:t>
            </a:r>
            <a:r>
              <a:rPr lang="en" sz="1500">
                <a:solidFill>
                  <a:schemeClr val="dk1"/>
                </a:solidFill>
                <a:latin typeface="Avenir"/>
                <a:ea typeface="Avenir"/>
                <a:cs typeface="Avenir"/>
                <a:sym typeface="Avenir"/>
              </a:rPr>
              <a:t>:</a:t>
            </a:r>
            <a:endParaRPr sz="1500">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Decrease in time in between requests and year</a:t>
            </a:r>
            <a:endParaRPr>
              <a:solidFill>
                <a:schemeClr val="dk1"/>
              </a:solidFill>
              <a:latin typeface="Avenir"/>
              <a:ea typeface="Avenir"/>
              <a:cs typeface="Avenir"/>
              <a:sym typeface="Avenir"/>
            </a:endParaRPr>
          </a:p>
          <a:p>
            <a:pPr indent="-317500" lvl="0" marL="4572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Slight increase in time between requests in 2024, but since data is incomplete and there is no future data, there is no definitive say there is an  increase in the times</a:t>
            </a:r>
            <a:endParaRPr>
              <a:solidFill>
                <a:schemeClr val="dk1"/>
              </a:solidFill>
              <a:latin typeface="Avenir"/>
              <a:ea typeface="Avenir"/>
              <a:cs typeface="Avenir"/>
              <a:sym typeface="Avenir"/>
            </a:endParaRPr>
          </a:p>
        </p:txBody>
      </p:sp>
      <p:sp>
        <p:nvSpPr>
          <p:cNvPr id="103" name="Google Shape;103;p20"/>
          <p:cNvSpPr txBox="1"/>
          <p:nvPr/>
        </p:nvSpPr>
        <p:spPr>
          <a:xfrm>
            <a:off x="340750" y="3424500"/>
            <a:ext cx="8546400" cy="163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u="sng">
                <a:solidFill>
                  <a:schemeClr val="dk1"/>
                </a:solidFill>
                <a:latin typeface="Avenir"/>
                <a:ea typeface="Avenir"/>
                <a:cs typeface="Avenir"/>
                <a:sym typeface="Avenir"/>
              </a:rPr>
              <a:t>ANALYSIS:</a:t>
            </a:r>
            <a:r>
              <a:rPr lang="en">
                <a:solidFill>
                  <a:schemeClr val="dk1"/>
                </a:solidFill>
                <a:latin typeface="Avenir"/>
                <a:ea typeface="Avenir"/>
                <a:cs typeface="Avenir"/>
                <a:sym typeface="Avenir"/>
              </a:rPr>
              <a:t> </a:t>
            </a:r>
            <a:endParaRPr>
              <a:solidFill>
                <a:schemeClr val="dk1"/>
              </a:solidFill>
              <a:latin typeface="Avenir"/>
              <a:ea typeface="Avenir"/>
              <a:cs typeface="Avenir"/>
              <a:sym typeface="Avenir"/>
            </a:endParaRPr>
          </a:p>
          <a:p>
            <a:pPr indent="-317500" lvl="0" marL="457200" rtl="0" algn="l">
              <a:lnSpc>
                <a:spcPct val="115000"/>
              </a:lnSpc>
              <a:spcBef>
                <a:spcPts val="1200"/>
              </a:spcBef>
              <a:spcAft>
                <a:spcPts val="0"/>
              </a:spcAft>
              <a:buClr>
                <a:schemeClr val="dk1"/>
              </a:buClr>
              <a:buSzPts val="1400"/>
              <a:buFont typeface="Avenir"/>
              <a:buChar char="●"/>
            </a:pPr>
            <a:r>
              <a:rPr lang="en">
                <a:solidFill>
                  <a:schemeClr val="dk1"/>
                </a:solidFill>
                <a:latin typeface="Avenir"/>
                <a:ea typeface="Avenir"/>
                <a:cs typeface="Avenir"/>
                <a:sym typeface="Avenir"/>
              </a:rPr>
              <a:t>The increased amount of requests per year corresponds to the time in between requests decreasing</a:t>
            </a:r>
            <a:endParaRPr>
              <a:solidFill>
                <a:schemeClr val="dk1"/>
              </a:solidFill>
              <a:latin typeface="Avenir"/>
              <a:ea typeface="Avenir"/>
              <a:cs typeface="Avenir"/>
              <a:sym typeface="Avenir"/>
            </a:endParaRPr>
          </a:p>
          <a:p>
            <a:pPr indent="-317500" lvl="0" marL="457200" rtl="0" algn="l">
              <a:lnSpc>
                <a:spcPct val="115000"/>
              </a:lnSpc>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The sharp decrease in time in between requests could be due to an implementation of a new system for reports, better awareness and ease of submitting requests could lead to shorter times</a:t>
            </a:r>
            <a:endParaRPr>
              <a:solidFill>
                <a:schemeClr val="dk1"/>
              </a:solidFill>
              <a:latin typeface="Avenir"/>
              <a:ea typeface="Avenir"/>
              <a:cs typeface="Avenir"/>
              <a:sym typeface="Aveni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1974800"/>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0000">
                <a:latin typeface="Avenir"/>
                <a:ea typeface="Avenir"/>
                <a:cs typeface="Avenir"/>
                <a:sym typeface="Avenir"/>
              </a:rPr>
              <a:t>TEMPORAL FACTORS</a:t>
            </a:r>
            <a:endParaRPr sz="10000">
              <a:latin typeface="Avenir"/>
              <a:ea typeface="Avenir"/>
              <a:cs typeface="Avenir"/>
              <a:sym typeface="Aveni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